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282" r:id="rId2"/>
    <p:sldId id="256" r:id="rId3"/>
    <p:sldId id="326" r:id="rId4"/>
    <p:sldId id="329" r:id="rId5"/>
    <p:sldId id="330" r:id="rId6"/>
    <p:sldId id="325" r:id="rId7"/>
    <p:sldId id="331" r:id="rId8"/>
    <p:sldId id="332" r:id="rId9"/>
    <p:sldId id="327" r:id="rId10"/>
    <p:sldId id="257" r:id="rId11"/>
    <p:sldId id="317" r:id="rId12"/>
    <p:sldId id="283" r:id="rId13"/>
    <p:sldId id="304" r:id="rId14"/>
    <p:sldId id="299" r:id="rId15"/>
    <p:sldId id="308" r:id="rId16"/>
    <p:sldId id="259" r:id="rId17"/>
    <p:sldId id="260" r:id="rId18"/>
    <p:sldId id="265" r:id="rId19"/>
    <p:sldId id="266" r:id="rId20"/>
    <p:sldId id="261" r:id="rId21"/>
    <p:sldId id="262" r:id="rId22"/>
    <p:sldId id="264" r:id="rId23"/>
    <p:sldId id="267" r:id="rId24"/>
    <p:sldId id="271" r:id="rId25"/>
    <p:sldId id="272" r:id="rId26"/>
    <p:sldId id="309" r:id="rId27"/>
    <p:sldId id="303" r:id="rId28"/>
    <p:sldId id="324" r:id="rId29"/>
    <p:sldId id="313" r:id="rId30"/>
    <p:sldId id="311" r:id="rId31"/>
    <p:sldId id="310" r:id="rId32"/>
    <p:sldId id="286" r:id="rId33"/>
    <p:sldId id="287" r:id="rId34"/>
    <p:sldId id="288" r:id="rId35"/>
    <p:sldId id="322" r:id="rId36"/>
    <p:sldId id="263" r:id="rId37"/>
    <p:sldId id="289" r:id="rId38"/>
    <p:sldId id="290" r:id="rId39"/>
    <p:sldId id="291" r:id="rId40"/>
    <p:sldId id="295" r:id="rId41"/>
    <p:sldId id="300" r:id="rId42"/>
    <p:sldId id="293" r:id="rId43"/>
    <p:sldId id="294" r:id="rId44"/>
    <p:sldId id="314" r:id="rId45"/>
    <p:sldId id="315" r:id="rId46"/>
    <p:sldId id="316" r:id="rId47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6E6"/>
    <a:srgbClr val="FF5461"/>
    <a:srgbClr val="FF8BFF"/>
    <a:srgbClr val="6AA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74"/>
    <p:restoredTop sz="72129" autoAdjust="0"/>
  </p:normalViewPr>
  <p:slideViewPr>
    <p:cSldViewPr>
      <p:cViewPr varScale="1">
        <p:scale>
          <a:sx n="96" d="100"/>
          <a:sy n="96" d="100"/>
        </p:scale>
        <p:origin x="464" y="1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svg"/><Relationship Id="rId1" Type="http://schemas.openxmlformats.org/officeDocument/2006/relationships/image" Target="../media/image39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svg"/><Relationship Id="rId1" Type="http://schemas.openxmlformats.org/officeDocument/2006/relationships/image" Target="../media/image3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384F3C-AFDE-4772-9954-53B6D92F2CF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BACBD06-465B-42F7-B853-B6C00927D0D7}">
      <dgm:prSet phldrT="[Text]"/>
      <dgm:spPr/>
      <dgm:t>
        <a:bodyPr/>
        <a:lstStyle/>
        <a:p>
          <a:r>
            <a:rPr lang="en-US" dirty="0">
              <a:latin typeface="Dreaming Outloud Pro" panose="03050502040302030504" pitchFamily="66" charset="77"/>
              <a:cs typeface="Dreaming Outloud Pro" panose="03050502040302030504" pitchFamily="66" charset="77"/>
            </a:rPr>
            <a:t>Image inspection</a:t>
          </a:r>
        </a:p>
      </dgm:t>
    </dgm:pt>
    <dgm:pt modelId="{F53F30DA-B3E3-4357-870B-EB7EF78B5651}" type="parTrans" cxnId="{E311685A-223E-47DF-AA1D-D9D66DAC3F6D}">
      <dgm:prSet/>
      <dgm:spPr/>
      <dgm:t>
        <a:bodyPr/>
        <a:lstStyle/>
        <a:p>
          <a:endParaRPr lang="en-GB">
            <a:latin typeface="Dreaming Outloud Pro" panose="03050502040302030504" pitchFamily="66" charset="77"/>
            <a:cs typeface="Dreaming Outloud Pro" panose="03050502040302030504" pitchFamily="66" charset="77"/>
          </a:endParaRPr>
        </a:p>
      </dgm:t>
    </dgm:pt>
    <dgm:pt modelId="{FBE00C25-EA26-458A-8FCA-234CB1087AD4}" type="sibTrans" cxnId="{E311685A-223E-47DF-AA1D-D9D66DAC3F6D}">
      <dgm:prSet/>
      <dgm:spPr/>
      <dgm:t>
        <a:bodyPr/>
        <a:lstStyle/>
        <a:p>
          <a:endParaRPr lang="en-US" dirty="0">
            <a:latin typeface="Dreaming Outloud Pro" panose="03050502040302030504" pitchFamily="66" charset="77"/>
            <a:cs typeface="Dreaming Outloud Pro" panose="03050502040302030504" pitchFamily="66" charset="77"/>
          </a:endParaRPr>
        </a:p>
      </dgm:t>
    </dgm:pt>
    <dgm:pt modelId="{AB8E29DD-528A-4835-B2B5-EDCB9F7CA1DA}">
      <dgm:prSet phldrT="[Text]"/>
      <dgm:spPr/>
      <dgm:t>
        <a:bodyPr/>
        <a:lstStyle/>
        <a:p>
          <a:r>
            <a:rPr lang="en-US" dirty="0">
              <a:latin typeface="Dreaming Outloud Pro" panose="03050502040302030504" pitchFamily="66" charset="77"/>
              <a:cs typeface="Dreaming Outloud Pro" panose="03050502040302030504" pitchFamily="66" charset="77"/>
            </a:rPr>
            <a:t>Filtering</a:t>
          </a:r>
        </a:p>
      </dgm:t>
    </dgm:pt>
    <dgm:pt modelId="{6B21BCC6-F118-418B-B09E-9B644E2FB61C}" type="parTrans" cxnId="{4EFD15B5-7549-415B-A846-0FA1F15C28C4}">
      <dgm:prSet/>
      <dgm:spPr/>
      <dgm:t>
        <a:bodyPr/>
        <a:lstStyle/>
        <a:p>
          <a:endParaRPr lang="en-GB">
            <a:latin typeface="Dreaming Outloud Pro" panose="03050502040302030504" pitchFamily="66" charset="77"/>
            <a:cs typeface="Dreaming Outloud Pro" panose="03050502040302030504" pitchFamily="66" charset="77"/>
          </a:endParaRPr>
        </a:p>
      </dgm:t>
    </dgm:pt>
    <dgm:pt modelId="{21A328C9-BF80-4A64-A3C7-30342498F370}" type="sibTrans" cxnId="{4EFD15B5-7549-415B-A846-0FA1F15C28C4}">
      <dgm:prSet/>
      <dgm:spPr/>
      <dgm:t>
        <a:bodyPr/>
        <a:lstStyle/>
        <a:p>
          <a:endParaRPr lang="en-US" dirty="0">
            <a:latin typeface="Dreaming Outloud Pro" panose="03050502040302030504" pitchFamily="66" charset="77"/>
            <a:cs typeface="Dreaming Outloud Pro" panose="03050502040302030504" pitchFamily="66" charset="77"/>
          </a:endParaRPr>
        </a:p>
      </dgm:t>
    </dgm:pt>
    <dgm:pt modelId="{DBA3ED8E-F1C2-4E7B-B5C4-A2AA44BF288A}">
      <dgm:prSet phldrT="[Text]"/>
      <dgm:spPr/>
      <dgm:t>
        <a:bodyPr/>
        <a:lstStyle/>
        <a:p>
          <a:r>
            <a:rPr lang="en-US" dirty="0">
              <a:latin typeface="Dreaming Outloud Pro" panose="03050502040302030504" pitchFamily="66" charset="77"/>
              <a:cs typeface="Dreaming Outloud Pro" panose="03050502040302030504" pitchFamily="66" charset="77"/>
            </a:rPr>
            <a:t>Image measurements</a:t>
          </a:r>
        </a:p>
      </dgm:t>
    </dgm:pt>
    <dgm:pt modelId="{EC3EDD90-621C-4D63-88AA-F5D27B02EE57}" type="parTrans" cxnId="{08541CF2-86EB-456E-9228-4718FC79E466}">
      <dgm:prSet/>
      <dgm:spPr/>
      <dgm:t>
        <a:bodyPr/>
        <a:lstStyle/>
        <a:p>
          <a:endParaRPr lang="en-GB">
            <a:latin typeface="Dreaming Outloud Pro" panose="03050502040302030504" pitchFamily="66" charset="77"/>
            <a:cs typeface="Dreaming Outloud Pro" panose="03050502040302030504" pitchFamily="66" charset="77"/>
          </a:endParaRPr>
        </a:p>
      </dgm:t>
    </dgm:pt>
    <dgm:pt modelId="{BA40756F-5B68-4470-AD08-4CAC89218711}" type="sibTrans" cxnId="{08541CF2-86EB-456E-9228-4718FC79E466}">
      <dgm:prSet/>
      <dgm:spPr/>
      <dgm:t>
        <a:bodyPr/>
        <a:lstStyle/>
        <a:p>
          <a:endParaRPr lang="en-GB">
            <a:latin typeface="Dreaming Outloud Pro" panose="03050502040302030504" pitchFamily="66" charset="77"/>
            <a:cs typeface="Dreaming Outloud Pro" panose="03050502040302030504" pitchFamily="66" charset="77"/>
          </a:endParaRPr>
        </a:p>
      </dgm:t>
    </dgm:pt>
    <dgm:pt modelId="{76DA5E3A-1751-4177-A892-E619359E1C0B}">
      <dgm:prSet phldrT="[Text]"/>
      <dgm:spPr/>
      <dgm:t>
        <a:bodyPr/>
        <a:lstStyle/>
        <a:p>
          <a:r>
            <a:rPr lang="en-US" dirty="0">
              <a:latin typeface="Dreaming Outloud Pro" panose="03050502040302030504" pitchFamily="66" charset="77"/>
              <a:cs typeface="Dreaming Outloud Pro" panose="03050502040302030504" pitchFamily="66" charset="77"/>
            </a:rPr>
            <a:t>Segmentation and binary operations</a:t>
          </a:r>
        </a:p>
      </dgm:t>
    </dgm:pt>
    <dgm:pt modelId="{E0D9FCD2-6227-4AF5-B311-3E0F03390DD8}" type="parTrans" cxnId="{81AB2A86-7247-4E92-8E82-8A1F87FC9260}">
      <dgm:prSet/>
      <dgm:spPr/>
      <dgm:t>
        <a:bodyPr/>
        <a:lstStyle/>
        <a:p>
          <a:endParaRPr lang="en-GB">
            <a:latin typeface="Dreaming Outloud Pro" panose="03050502040302030504" pitchFamily="66" charset="77"/>
            <a:cs typeface="Dreaming Outloud Pro" panose="03050502040302030504" pitchFamily="66" charset="77"/>
          </a:endParaRPr>
        </a:p>
      </dgm:t>
    </dgm:pt>
    <dgm:pt modelId="{FAAE34FF-964A-4B69-9490-83587BE1D8AB}" type="sibTrans" cxnId="{81AB2A86-7247-4E92-8E82-8A1F87FC9260}">
      <dgm:prSet/>
      <dgm:spPr/>
      <dgm:t>
        <a:bodyPr/>
        <a:lstStyle/>
        <a:p>
          <a:endParaRPr lang="en-US" dirty="0">
            <a:latin typeface="Dreaming Outloud Pro" panose="03050502040302030504" pitchFamily="66" charset="77"/>
            <a:cs typeface="Dreaming Outloud Pro" panose="03050502040302030504" pitchFamily="66" charset="77"/>
          </a:endParaRPr>
        </a:p>
      </dgm:t>
    </dgm:pt>
    <dgm:pt modelId="{7F9127A4-7FA6-479D-ACFD-A0AD27B84B0C}" type="pres">
      <dgm:prSet presAssocID="{69384F3C-AFDE-4772-9954-53B6D92F2CFB}" presName="Name0" presStyleCnt="0">
        <dgm:presLayoutVars>
          <dgm:dir/>
          <dgm:resizeHandles val="exact"/>
        </dgm:presLayoutVars>
      </dgm:prSet>
      <dgm:spPr/>
    </dgm:pt>
    <dgm:pt modelId="{F8679CDB-53A7-41D8-9057-B12EB3EB4001}" type="pres">
      <dgm:prSet presAssocID="{4BACBD06-465B-42F7-B853-B6C00927D0D7}" presName="node" presStyleLbl="node1" presStyleIdx="0" presStyleCnt="4">
        <dgm:presLayoutVars>
          <dgm:bulletEnabled val="1"/>
        </dgm:presLayoutVars>
      </dgm:prSet>
      <dgm:spPr/>
    </dgm:pt>
    <dgm:pt modelId="{0A6E8FBC-7167-4876-B1AA-890525698318}" type="pres">
      <dgm:prSet presAssocID="{FBE00C25-EA26-458A-8FCA-234CB1087AD4}" presName="sibTrans" presStyleLbl="sibTrans2D1" presStyleIdx="0" presStyleCnt="3"/>
      <dgm:spPr/>
    </dgm:pt>
    <dgm:pt modelId="{194F7626-EB02-4CE8-8ADA-EC895C211CFC}" type="pres">
      <dgm:prSet presAssocID="{FBE00C25-EA26-458A-8FCA-234CB1087AD4}" presName="connectorText" presStyleLbl="sibTrans2D1" presStyleIdx="0" presStyleCnt="3"/>
      <dgm:spPr/>
    </dgm:pt>
    <dgm:pt modelId="{283E0BE3-DC3C-4386-ADFC-9FC85D790CA9}" type="pres">
      <dgm:prSet presAssocID="{AB8E29DD-528A-4835-B2B5-EDCB9F7CA1DA}" presName="node" presStyleLbl="node1" presStyleIdx="1" presStyleCnt="4">
        <dgm:presLayoutVars>
          <dgm:bulletEnabled val="1"/>
        </dgm:presLayoutVars>
      </dgm:prSet>
      <dgm:spPr/>
    </dgm:pt>
    <dgm:pt modelId="{76B0C8A3-DE86-47D3-8EE8-508846D85F19}" type="pres">
      <dgm:prSet presAssocID="{21A328C9-BF80-4A64-A3C7-30342498F370}" presName="sibTrans" presStyleLbl="sibTrans2D1" presStyleIdx="1" presStyleCnt="3"/>
      <dgm:spPr/>
    </dgm:pt>
    <dgm:pt modelId="{275CB6AF-9DB3-4D79-B2CF-4C7DA79C0E08}" type="pres">
      <dgm:prSet presAssocID="{21A328C9-BF80-4A64-A3C7-30342498F370}" presName="connectorText" presStyleLbl="sibTrans2D1" presStyleIdx="1" presStyleCnt="3"/>
      <dgm:spPr/>
    </dgm:pt>
    <dgm:pt modelId="{B20B4623-F474-4883-9B07-E374E0717E40}" type="pres">
      <dgm:prSet presAssocID="{76DA5E3A-1751-4177-A892-E619359E1C0B}" presName="node" presStyleLbl="node1" presStyleIdx="2" presStyleCnt="4">
        <dgm:presLayoutVars>
          <dgm:bulletEnabled val="1"/>
        </dgm:presLayoutVars>
      </dgm:prSet>
      <dgm:spPr/>
    </dgm:pt>
    <dgm:pt modelId="{A05C7415-877B-4722-A8DB-F0533B81EB1A}" type="pres">
      <dgm:prSet presAssocID="{FAAE34FF-964A-4B69-9490-83587BE1D8AB}" presName="sibTrans" presStyleLbl="sibTrans2D1" presStyleIdx="2" presStyleCnt="3"/>
      <dgm:spPr/>
    </dgm:pt>
    <dgm:pt modelId="{FEC21C1D-1B4A-4C51-8ACC-5D2809AFA8A9}" type="pres">
      <dgm:prSet presAssocID="{FAAE34FF-964A-4B69-9490-83587BE1D8AB}" presName="connectorText" presStyleLbl="sibTrans2D1" presStyleIdx="2" presStyleCnt="3"/>
      <dgm:spPr/>
    </dgm:pt>
    <dgm:pt modelId="{8DF6495D-9AD0-4DD6-933B-57587C576009}" type="pres">
      <dgm:prSet presAssocID="{DBA3ED8E-F1C2-4E7B-B5C4-A2AA44BF288A}" presName="node" presStyleLbl="node1" presStyleIdx="3" presStyleCnt="4">
        <dgm:presLayoutVars>
          <dgm:bulletEnabled val="1"/>
        </dgm:presLayoutVars>
      </dgm:prSet>
      <dgm:spPr/>
    </dgm:pt>
  </dgm:ptLst>
  <dgm:cxnLst>
    <dgm:cxn modelId="{9FF0E704-2A0A-4A2F-8F15-36383A049FEA}" type="presOf" srcId="{FBE00C25-EA26-458A-8FCA-234CB1087AD4}" destId="{194F7626-EB02-4CE8-8ADA-EC895C211CFC}" srcOrd="1" destOrd="0" presId="urn:microsoft.com/office/officeart/2005/8/layout/process1"/>
    <dgm:cxn modelId="{E68A3D1C-4407-4639-8507-59475A94F9DC}" type="presOf" srcId="{FBE00C25-EA26-458A-8FCA-234CB1087AD4}" destId="{0A6E8FBC-7167-4876-B1AA-890525698318}" srcOrd="0" destOrd="0" presId="urn:microsoft.com/office/officeart/2005/8/layout/process1"/>
    <dgm:cxn modelId="{D0005037-0C7A-4417-8DFF-40B2C1F99AA0}" type="presOf" srcId="{21A328C9-BF80-4A64-A3C7-30342498F370}" destId="{76B0C8A3-DE86-47D3-8EE8-508846D85F19}" srcOrd="0" destOrd="0" presId="urn:microsoft.com/office/officeart/2005/8/layout/process1"/>
    <dgm:cxn modelId="{935F9E3A-8FC2-450C-BB2C-F53A8886FFDA}" type="presOf" srcId="{FAAE34FF-964A-4B69-9490-83587BE1D8AB}" destId="{A05C7415-877B-4722-A8DB-F0533B81EB1A}" srcOrd="0" destOrd="0" presId="urn:microsoft.com/office/officeart/2005/8/layout/process1"/>
    <dgm:cxn modelId="{E311685A-223E-47DF-AA1D-D9D66DAC3F6D}" srcId="{69384F3C-AFDE-4772-9954-53B6D92F2CFB}" destId="{4BACBD06-465B-42F7-B853-B6C00927D0D7}" srcOrd="0" destOrd="0" parTransId="{F53F30DA-B3E3-4357-870B-EB7EF78B5651}" sibTransId="{FBE00C25-EA26-458A-8FCA-234CB1087AD4}"/>
    <dgm:cxn modelId="{95F66265-0487-46D4-BAF1-B1984C82E591}" type="presOf" srcId="{21A328C9-BF80-4A64-A3C7-30342498F370}" destId="{275CB6AF-9DB3-4D79-B2CF-4C7DA79C0E08}" srcOrd="1" destOrd="0" presId="urn:microsoft.com/office/officeart/2005/8/layout/process1"/>
    <dgm:cxn modelId="{C6F1E277-D341-4B24-9B2E-E5537B120C7A}" type="presOf" srcId="{AB8E29DD-528A-4835-B2B5-EDCB9F7CA1DA}" destId="{283E0BE3-DC3C-4386-ADFC-9FC85D790CA9}" srcOrd="0" destOrd="0" presId="urn:microsoft.com/office/officeart/2005/8/layout/process1"/>
    <dgm:cxn modelId="{81AB2A86-7247-4E92-8E82-8A1F87FC9260}" srcId="{69384F3C-AFDE-4772-9954-53B6D92F2CFB}" destId="{76DA5E3A-1751-4177-A892-E619359E1C0B}" srcOrd="2" destOrd="0" parTransId="{E0D9FCD2-6227-4AF5-B311-3E0F03390DD8}" sibTransId="{FAAE34FF-964A-4B69-9490-83587BE1D8AB}"/>
    <dgm:cxn modelId="{545F159B-4C86-4DFE-A191-C92A95E3D144}" type="presOf" srcId="{4BACBD06-465B-42F7-B853-B6C00927D0D7}" destId="{F8679CDB-53A7-41D8-9057-B12EB3EB4001}" srcOrd="0" destOrd="0" presId="urn:microsoft.com/office/officeart/2005/8/layout/process1"/>
    <dgm:cxn modelId="{FADEA99C-DF34-4FF4-B3A4-636B2721E3E7}" type="presOf" srcId="{FAAE34FF-964A-4B69-9490-83587BE1D8AB}" destId="{FEC21C1D-1B4A-4C51-8ACC-5D2809AFA8A9}" srcOrd="1" destOrd="0" presId="urn:microsoft.com/office/officeart/2005/8/layout/process1"/>
    <dgm:cxn modelId="{4EFD15B5-7549-415B-A846-0FA1F15C28C4}" srcId="{69384F3C-AFDE-4772-9954-53B6D92F2CFB}" destId="{AB8E29DD-528A-4835-B2B5-EDCB9F7CA1DA}" srcOrd="1" destOrd="0" parTransId="{6B21BCC6-F118-418B-B09E-9B644E2FB61C}" sibTransId="{21A328C9-BF80-4A64-A3C7-30342498F370}"/>
    <dgm:cxn modelId="{E1B4A2BC-7ECA-4A13-B00A-190C569509C9}" type="presOf" srcId="{DBA3ED8E-F1C2-4E7B-B5C4-A2AA44BF288A}" destId="{8DF6495D-9AD0-4DD6-933B-57587C576009}" srcOrd="0" destOrd="0" presId="urn:microsoft.com/office/officeart/2005/8/layout/process1"/>
    <dgm:cxn modelId="{EEBDF1DA-0C3E-4CF5-B65C-50F2E85154AA}" type="presOf" srcId="{69384F3C-AFDE-4772-9954-53B6D92F2CFB}" destId="{7F9127A4-7FA6-479D-ACFD-A0AD27B84B0C}" srcOrd="0" destOrd="0" presId="urn:microsoft.com/office/officeart/2005/8/layout/process1"/>
    <dgm:cxn modelId="{AEE4A4E3-A292-4AEB-9F71-C66A240B7CB9}" type="presOf" srcId="{76DA5E3A-1751-4177-A892-E619359E1C0B}" destId="{B20B4623-F474-4883-9B07-E374E0717E40}" srcOrd="0" destOrd="0" presId="urn:microsoft.com/office/officeart/2005/8/layout/process1"/>
    <dgm:cxn modelId="{08541CF2-86EB-456E-9228-4718FC79E466}" srcId="{69384F3C-AFDE-4772-9954-53B6D92F2CFB}" destId="{DBA3ED8E-F1C2-4E7B-B5C4-A2AA44BF288A}" srcOrd="3" destOrd="0" parTransId="{EC3EDD90-621C-4D63-88AA-F5D27B02EE57}" sibTransId="{BA40756F-5B68-4470-AD08-4CAC89218711}"/>
    <dgm:cxn modelId="{4CC30B66-D7DC-4BD0-88BC-6CF95A2539CC}" type="presParOf" srcId="{7F9127A4-7FA6-479D-ACFD-A0AD27B84B0C}" destId="{F8679CDB-53A7-41D8-9057-B12EB3EB4001}" srcOrd="0" destOrd="0" presId="urn:microsoft.com/office/officeart/2005/8/layout/process1"/>
    <dgm:cxn modelId="{F2FD96EA-7155-4938-9376-89657CC607D4}" type="presParOf" srcId="{7F9127A4-7FA6-479D-ACFD-A0AD27B84B0C}" destId="{0A6E8FBC-7167-4876-B1AA-890525698318}" srcOrd="1" destOrd="0" presId="urn:microsoft.com/office/officeart/2005/8/layout/process1"/>
    <dgm:cxn modelId="{C6339C56-42D0-44A8-8402-6EF0F3A6E1E3}" type="presParOf" srcId="{0A6E8FBC-7167-4876-B1AA-890525698318}" destId="{194F7626-EB02-4CE8-8ADA-EC895C211CFC}" srcOrd="0" destOrd="0" presId="urn:microsoft.com/office/officeart/2005/8/layout/process1"/>
    <dgm:cxn modelId="{970170AD-4AB8-4AFB-8F3C-601C8310642C}" type="presParOf" srcId="{7F9127A4-7FA6-479D-ACFD-A0AD27B84B0C}" destId="{283E0BE3-DC3C-4386-ADFC-9FC85D790CA9}" srcOrd="2" destOrd="0" presId="urn:microsoft.com/office/officeart/2005/8/layout/process1"/>
    <dgm:cxn modelId="{31D40F1C-DF40-482D-B0DF-9469C15E0302}" type="presParOf" srcId="{7F9127A4-7FA6-479D-ACFD-A0AD27B84B0C}" destId="{76B0C8A3-DE86-47D3-8EE8-508846D85F19}" srcOrd="3" destOrd="0" presId="urn:microsoft.com/office/officeart/2005/8/layout/process1"/>
    <dgm:cxn modelId="{4A19B3D0-E331-48A7-8299-38CF482EF7A6}" type="presParOf" srcId="{76B0C8A3-DE86-47D3-8EE8-508846D85F19}" destId="{275CB6AF-9DB3-4D79-B2CF-4C7DA79C0E08}" srcOrd="0" destOrd="0" presId="urn:microsoft.com/office/officeart/2005/8/layout/process1"/>
    <dgm:cxn modelId="{95C39C85-A95E-45E5-ABB2-425DA8D63B39}" type="presParOf" srcId="{7F9127A4-7FA6-479D-ACFD-A0AD27B84B0C}" destId="{B20B4623-F474-4883-9B07-E374E0717E40}" srcOrd="4" destOrd="0" presId="urn:microsoft.com/office/officeart/2005/8/layout/process1"/>
    <dgm:cxn modelId="{CD7EB6B8-82D0-4E08-B883-9CDADF96E1E4}" type="presParOf" srcId="{7F9127A4-7FA6-479D-ACFD-A0AD27B84B0C}" destId="{A05C7415-877B-4722-A8DB-F0533B81EB1A}" srcOrd="5" destOrd="0" presId="urn:microsoft.com/office/officeart/2005/8/layout/process1"/>
    <dgm:cxn modelId="{59DEBD92-7BFD-4444-B3B9-A193D05568C4}" type="presParOf" srcId="{A05C7415-877B-4722-A8DB-F0533B81EB1A}" destId="{FEC21C1D-1B4A-4C51-8ACC-5D2809AFA8A9}" srcOrd="0" destOrd="0" presId="urn:microsoft.com/office/officeart/2005/8/layout/process1"/>
    <dgm:cxn modelId="{99F1E734-C10C-442C-A0A0-51D22500AA4F}" type="presParOf" srcId="{7F9127A4-7FA6-479D-ACFD-A0AD27B84B0C}" destId="{8DF6495D-9AD0-4DD6-933B-57587C576009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384F3C-AFDE-4772-9954-53B6D92F2CF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BACBD06-465B-42F7-B853-B6C00927D0D7}">
      <dgm:prSet phldrT="[Text]"/>
      <dgm:spPr/>
      <dgm:t>
        <a:bodyPr/>
        <a:lstStyle/>
        <a:p>
          <a:r>
            <a:rPr lang="en-US" dirty="0">
              <a:latin typeface="Dreaming Outloud Pro" panose="03050502040302030504" pitchFamily="66" charset="77"/>
              <a:cs typeface="Dreaming Outloud Pro" panose="03050502040302030504" pitchFamily="66" charset="77"/>
            </a:rPr>
            <a:t>Image inspection</a:t>
          </a:r>
        </a:p>
      </dgm:t>
    </dgm:pt>
    <dgm:pt modelId="{F53F30DA-B3E3-4357-870B-EB7EF78B5651}" type="parTrans" cxnId="{E311685A-223E-47DF-AA1D-D9D66DAC3F6D}">
      <dgm:prSet/>
      <dgm:spPr/>
      <dgm:t>
        <a:bodyPr/>
        <a:lstStyle/>
        <a:p>
          <a:endParaRPr lang="en-GB">
            <a:latin typeface="Dreaming Outloud Pro" panose="03050502040302030504" pitchFamily="66" charset="77"/>
            <a:cs typeface="Dreaming Outloud Pro" panose="03050502040302030504" pitchFamily="66" charset="77"/>
          </a:endParaRPr>
        </a:p>
      </dgm:t>
    </dgm:pt>
    <dgm:pt modelId="{FBE00C25-EA26-458A-8FCA-234CB1087AD4}" type="sibTrans" cxnId="{E311685A-223E-47DF-AA1D-D9D66DAC3F6D}">
      <dgm:prSet/>
      <dgm:spPr/>
      <dgm:t>
        <a:bodyPr/>
        <a:lstStyle/>
        <a:p>
          <a:endParaRPr lang="en-US" dirty="0">
            <a:latin typeface="Dreaming Outloud Pro" panose="03050502040302030504" pitchFamily="66" charset="77"/>
            <a:cs typeface="Dreaming Outloud Pro" panose="03050502040302030504" pitchFamily="66" charset="77"/>
          </a:endParaRPr>
        </a:p>
      </dgm:t>
    </dgm:pt>
    <dgm:pt modelId="{AB8E29DD-528A-4835-B2B5-EDCB9F7CA1DA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latin typeface="Dreaming Outloud Pro" panose="03050502040302030504" pitchFamily="66" charset="77"/>
              <a:cs typeface="Dreaming Outloud Pro" panose="03050502040302030504" pitchFamily="66" charset="77"/>
            </a:rPr>
            <a:t>Filtering</a:t>
          </a:r>
        </a:p>
      </dgm:t>
    </dgm:pt>
    <dgm:pt modelId="{6B21BCC6-F118-418B-B09E-9B644E2FB61C}" type="parTrans" cxnId="{4EFD15B5-7549-415B-A846-0FA1F15C28C4}">
      <dgm:prSet/>
      <dgm:spPr/>
      <dgm:t>
        <a:bodyPr/>
        <a:lstStyle/>
        <a:p>
          <a:endParaRPr lang="en-GB">
            <a:latin typeface="Dreaming Outloud Pro" panose="03050502040302030504" pitchFamily="66" charset="77"/>
            <a:cs typeface="Dreaming Outloud Pro" panose="03050502040302030504" pitchFamily="66" charset="77"/>
          </a:endParaRPr>
        </a:p>
      </dgm:t>
    </dgm:pt>
    <dgm:pt modelId="{21A328C9-BF80-4A64-A3C7-30342498F370}" type="sibTrans" cxnId="{4EFD15B5-7549-415B-A846-0FA1F15C28C4}">
      <dgm:prSet/>
      <dgm:spPr/>
      <dgm:t>
        <a:bodyPr/>
        <a:lstStyle/>
        <a:p>
          <a:endParaRPr lang="en-US" dirty="0">
            <a:latin typeface="Dreaming Outloud Pro" panose="03050502040302030504" pitchFamily="66" charset="77"/>
            <a:cs typeface="Dreaming Outloud Pro" panose="03050502040302030504" pitchFamily="66" charset="77"/>
          </a:endParaRPr>
        </a:p>
      </dgm:t>
    </dgm:pt>
    <dgm:pt modelId="{DBA3ED8E-F1C2-4E7B-B5C4-A2AA44BF288A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latin typeface="Dreaming Outloud Pro" panose="03050502040302030504" pitchFamily="66" charset="77"/>
              <a:cs typeface="Dreaming Outloud Pro" panose="03050502040302030504" pitchFamily="66" charset="77"/>
            </a:rPr>
            <a:t>Image measurements</a:t>
          </a:r>
        </a:p>
      </dgm:t>
    </dgm:pt>
    <dgm:pt modelId="{EC3EDD90-621C-4D63-88AA-F5D27B02EE57}" type="parTrans" cxnId="{08541CF2-86EB-456E-9228-4718FC79E466}">
      <dgm:prSet/>
      <dgm:spPr/>
      <dgm:t>
        <a:bodyPr/>
        <a:lstStyle/>
        <a:p>
          <a:endParaRPr lang="en-GB">
            <a:latin typeface="Dreaming Outloud Pro" panose="03050502040302030504" pitchFamily="66" charset="77"/>
            <a:cs typeface="Dreaming Outloud Pro" panose="03050502040302030504" pitchFamily="66" charset="77"/>
          </a:endParaRPr>
        </a:p>
      </dgm:t>
    </dgm:pt>
    <dgm:pt modelId="{BA40756F-5B68-4470-AD08-4CAC89218711}" type="sibTrans" cxnId="{08541CF2-86EB-456E-9228-4718FC79E466}">
      <dgm:prSet/>
      <dgm:spPr/>
      <dgm:t>
        <a:bodyPr/>
        <a:lstStyle/>
        <a:p>
          <a:endParaRPr lang="en-GB">
            <a:latin typeface="Dreaming Outloud Pro" panose="03050502040302030504" pitchFamily="66" charset="77"/>
            <a:cs typeface="Dreaming Outloud Pro" panose="03050502040302030504" pitchFamily="66" charset="77"/>
          </a:endParaRPr>
        </a:p>
      </dgm:t>
    </dgm:pt>
    <dgm:pt modelId="{76DA5E3A-1751-4177-A892-E619359E1C0B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latin typeface="Dreaming Outloud Pro" panose="03050502040302030504" pitchFamily="66" charset="77"/>
              <a:cs typeface="Dreaming Outloud Pro" panose="03050502040302030504" pitchFamily="66" charset="77"/>
            </a:rPr>
            <a:t>Segmentation and binary operations</a:t>
          </a:r>
        </a:p>
      </dgm:t>
    </dgm:pt>
    <dgm:pt modelId="{E0D9FCD2-6227-4AF5-B311-3E0F03390DD8}" type="parTrans" cxnId="{81AB2A86-7247-4E92-8E82-8A1F87FC9260}">
      <dgm:prSet/>
      <dgm:spPr/>
      <dgm:t>
        <a:bodyPr/>
        <a:lstStyle/>
        <a:p>
          <a:endParaRPr lang="en-GB">
            <a:latin typeface="Dreaming Outloud Pro" panose="03050502040302030504" pitchFamily="66" charset="77"/>
            <a:cs typeface="Dreaming Outloud Pro" panose="03050502040302030504" pitchFamily="66" charset="77"/>
          </a:endParaRPr>
        </a:p>
      </dgm:t>
    </dgm:pt>
    <dgm:pt modelId="{FAAE34FF-964A-4B69-9490-83587BE1D8AB}" type="sibTrans" cxnId="{81AB2A86-7247-4E92-8E82-8A1F87FC9260}">
      <dgm:prSet/>
      <dgm:spPr/>
      <dgm:t>
        <a:bodyPr/>
        <a:lstStyle/>
        <a:p>
          <a:endParaRPr lang="en-US" dirty="0">
            <a:latin typeface="Dreaming Outloud Pro" panose="03050502040302030504" pitchFamily="66" charset="77"/>
            <a:cs typeface="Dreaming Outloud Pro" panose="03050502040302030504" pitchFamily="66" charset="77"/>
          </a:endParaRPr>
        </a:p>
      </dgm:t>
    </dgm:pt>
    <dgm:pt modelId="{7F9127A4-7FA6-479D-ACFD-A0AD27B84B0C}" type="pres">
      <dgm:prSet presAssocID="{69384F3C-AFDE-4772-9954-53B6D92F2CFB}" presName="Name0" presStyleCnt="0">
        <dgm:presLayoutVars>
          <dgm:dir/>
          <dgm:resizeHandles val="exact"/>
        </dgm:presLayoutVars>
      </dgm:prSet>
      <dgm:spPr/>
    </dgm:pt>
    <dgm:pt modelId="{F8679CDB-53A7-41D8-9057-B12EB3EB4001}" type="pres">
      <dgm:prSet presAssocID="{4BACBD06-465B-42F7-B853-B6C00927D0D7}" presName="node" presStyleLbl="node1" presStyleIdx="0" presStyleCnt="4">
        <dgm:presLayoutVars>
          <dgm:bulletEnabled val="1"/>
        </dgm:presLayoutVars>
      </dgm:prSet>
      <dgm:spPr/>
    </dgm:pt>
    <dgm:pt modelId="{0A6E8FBC-7167-4876-B1AA-890525698318}" type="pres">
      <dgm:prSet presAssocID="{FBE00C25-EA26-458A-8FCA-234CB1087AD4}" presName="sibTrans" presStyleLbl="sibTrans2D1" presStyleIdx="0" presStyleCnt="3"/>
      <dgm:spPr/>
    </dgm:pt>
    <dgm:pt modelId="{194F7626-EB02-4CE8-8ADA-EC895C211CFC}" type="pres">
      <dgm:prSet presAssocID="{FBE00C25-EA26-458A-8FCA-234CB1087AD4}" presName="connectorText" presStyleLbl="sibTrans2D1" presStyleIdx="0" presStyleCnt="3"/>
      <dgm:spPr/>
    </dgm:pt>
    <dgm:pt modelId="{283E0BE3-DC3C-4386-ADFC-9FC85D790CA9}" type="pres">
      <dgm:prSet presAssocID="{AB8E29DD-528A-4835-B2B5-EDCB9F7CA1DA}" presName="node" presStyleLbl="node1" presStyleIdx="1" presStyleCnt="4">
        <dgm:presLayoutVars>
          <dgm:bulletEnabled val="1"/>
        </dgm:presLayoutVars>
      </dgm:prSet>
      <dgm:spPr/>
    </dgm:pt>
    <dgm:pt modelId="{76B0C8A3-DE86-47D3-8EE8-508846D85F19}" type="pres">
      <dgm:prSet presAssocID="{21A328C9-BF80-4A64-A3C7-30342498F370}" presName="sibTrans" presStyleLbl="sibTrans2D1" presStyleIdx="1" presStyleCnt="3"/>
      <dgm:spPr/>
    </dgm:pt>
    <dgm:pt modelId="{275CB6AF-9DB3-4D79-B2CF-4C7DA79C0E08}" type="pres">
      <dgm:prSet presAssocID="{21A328C9-BF80-4A64-A3C7-30342498F370}" presName="connectorText" presStyleLbl="sibTrans2D1" presStyleIdx="1" presStyleCnt="3"/>
      <dgm:spPr/>
    </dgm:pt>
    <dgm:pt modelId="{B20B4623-F474-4883-9B07-E374E0717E40}" type="pres">
      <dgm:prSet presAssocID="{76DA5E3A-1751-4177-A892-E619359E1C0B}" presName="node" presStyleLbl="node1" presStyleIdx="2" presStyleCnt="4">
        <dgm:presLayoutVars>
          <dgm:bulletEnabled val="1"/>
        </dgm:presLayoutVars>
      </dgm:prSet>
      <dgm:spPr/>
    </dgm:pt>
    <dgm:pt modelId="{A05C7415-877B-4722-A8DB-F0533B81EB1A}" type="pres">
      <dgm:prSet presAssocID="{FAAE34FF-964A-4B69-9490-83587BE1D8AB}" presName="sibTrans" presStyleLbl="sibTrans2D1" presStyleIdx="2" presStyleCnt="3"/>
      <dgm:spPr/>
    </dgm:pt>
    <dgm:pt modelId="{FEC21C1D-1B4A-4C51-8ACC-5D2809AFA8A9}" type="pres">
      <dgm:prSet presAssocID="{FAAE34FF-964A-4B69-9490-83587BE1D8AB}" presName="connectorText" presStyleLbl="sibTrans2D1" presStyleIdx="2" presStyleCnt="3"/>
      <dgm:spPr/>
    </dgm:pt>
    <dgm:pt modelId="{8DF6495D-9AD0-4DD6-933B-57587C576009}" type="pres">
      <dgm:prSet presAssocID="{DBA3ED8E-F1C2-4E7B-B5C4-A2AA44BF288A}" presName="node" presStyleLbl="node1" presStyleIdx="3" presStyleCnt="4">
        <dgm:presLayoutVars>
          <dgm:bulletEnabled val="1"/>
        </dgm:presLayoutVars>
      </dgm:prSet>
      <dgm:spPr/>
    </dgm:pt>
  </dgm:ptLst>
  <dgm:cxnLst>
    <dgm:cxn modelId="{9FF0E704-2A0A-4A2F-8F15-36383A049FEA}" type="presOf" srcId="{FBE00C25-EA26-458A-8FCA-234CB1087AD4}" destId="{194F7626-EB02-4CE8-8ADA-EC895C211CFC}" srcOrd="1" destOrd="0" presId="urn:microsoft.com/office/officeart/2005/8/layout/process1"/>
    <dgm:cxn modelId="{E68A3D1C-4407-4639-8507-59475A94F9DC}" type="presOf" srcId="{FBE00C25-EA26-458A-8FCA-234CB1087AD4}" destId="{0A6E8FBC-7167-4876-B1AA-890525698318}" srcOrd="0" destOrd="0" presId="urn:microsoft.com/office/officeart/2005/8/layout/process1"/>
    <dgm:cxn modelId="{D0005037-0C7A-4417-8DFF-40B2C1F99AA0}" type="presOf" srcId="{21A328C9-BF80-4A64-A3C7-30342498F370}" destId="{76B0C8A3-DE86-47D3-8EE8-508846D85F19}" srcOrd="0" destOrd="0" presId="urn:microsoft.com/office/officeart/2005/8/layout/process1"/>
    <dgm:cxn modelId="{935F9E3A-8FC2-450C-BB2C-F53A8886FFDA}" type="presOf" srcId="{FAAE34FF-964A-4B69-9490-83587BE1D8AB}" destId="{A05C7415-877B-4722-A8DB-F0533B81EB1A}" srcOrd="0" destOrd="0" presId="urn:microsoft.com/office/officeart/2005/8/layout/process1"/>
    <dgm:cxn modelId="{E311685A-223E-47DF-AA1D-D9D66DAC3F6D}" srcId="{69384F3C-AFDE-4772-9954-53B6D92F2CFB}" destId="{4BACBD06-465B-42F7-B853-B6C00927D0D7}" srcOrd="0" destOrd="0" parTransId="{F53F30DA-B3E3-4357-870B-EB7EF78B5651}" sibTransId="{FBE00C25-EA26-458A-8FCA-234CB1087AD4}"/>
    <dgm:cxn modelId="{95F66265-0487-46D4-BAF1-B1984C82E591}" type="presOf" srcId="{21A328C9-BF80-4A64-A3C7-30342498F370}" destId="{275CB6AF-9DB3-4D79-B2CF-4C7DA79C0E08}" srcOrd="1" destOrd="0" presId="urn:microsoft.com/office/officeart/2005/8/layout/process1"/>
    <dgm:cxn modelId="{C6F1E277-D341-4B24-9B2E-E5537B120C7A}" type="presOf" srcId="{AB8E29DD-528A-4835-B2B5-EDCB9F7CA1DA}" destId="{283E0BE3-DC3C-4386-ADFC-9FC85D790CA9}" srcOrd="0" destOrd="0" presId="urn:microsoft.com/office/officeart/2005/8/layout/process1"/>
    <dgm:cxn modelId="{81AB2A86-7247-4E92-8E82-8A1F87FC9260}" srcId="{69384F3C-AFDE-4772-9954-53B6D92F2CFB}" destId="{76DA5E3A-1751-4177-A892-E619359E1C0B}" srcOrd="2" destOrd="0" parTransId="{E0D9FCD2-6227-4AF5-B311-3E0F03390DD8}" sibTransId="{FAAE34FF-964A-4B69-9490-83587BE1D8AB}"/>
    <dgm:cxn modelId="{545F159B-4C86-4DFE-A191-C92A95E3D144}" type="presOf" srcId="{4BACBD06-465B-42F7-B853-B6C00927D0D7}" destId="{F8679CDB-53A7-41D8-9057-B12EB3EB4001}" srcOrd="0" destOrd="0" presId="urn:microsoft.com/office/officeart/2005/8/layout/process1"/>
    <dgm:cxn modelId="{FADEA99C-DF34-4FF4-B3A4-636B2721E3E7}" type="presOf" srcId="{FAAE34FF-964A-4B69-9490-83587BE1D8AB}" destId="{FEC21C1D-1B4A-4C51-8ACC-5D2809AFA8A9}" srcOrd="1" destOrd="0" presId="urn:microsoft.com/office/officeart/2005/8/layout/process1"/>
    <dgm:cxn modelId="{4EFD15B5-7549-415B-A846-0FA1F15C28C4}" srcId="{69384F3C-AFDE-4772-9954-53B6D92F2CFB}" destId="{AB8E29DD-528A-4835-B2B5-EDCB9F7CA1DA}" srcOrd="1" destOrd="0" parTransId="{6B21BCC6-F118-418B-B09E-9B644E2FB61C}" sibTransId="{21A328C9-BF80-4A64-A3C7-30342498F370}"/>
    <dgm:cxn modelId="{E1B4A2BC-7ECA-4A13-B00A-190C569509C9}" type="presOf" srcId="{DBA3ED8E-F1C2-4E7B-B5C4-A2AA44BF288A}" destId="{8DF6495D-9AD0-4DD6-933B-57587C576009}" srcOrd="0" destOrd="0" presId="urn:microsoft.com/office/officeart/2005/8/layout/process1"/>
    <dgm:cxn modelId="{EEBDF1DA-0C3E-4CF5-B65C-50F2E85154AA}" type="presOf" srcId="{69384F3C-AFDE-4772-9954-53B6D92F2CFB}" destId="{7F9127A4-7FA6-479D-ACFD-A0AD27B84B0C}" srcOrd="0" destOrd="0" presId="urn:microsoft.com/office/officeart/2005/8/layout/process1"/>
    <dgm:cxn modelId="{AEE4A4E3-A292-4AEB-9F71-C66A240B7CB9}" type="presOf" srcId="{76DA5E3A-1751-4177-A892-E619359E1C0B}" destId="{B20B4623-F474-4883-9B07-E374E0717E40}" srcOrd="0" destOrd="0" presId="urn:microsoft.com/office/officeart/2005/8/layout/process1"/>
    <dgm:cxn modelId="{08541CF2-86EB-456E-9228-4718FC79E466}" srcId="{69384F3C-AFDE-4772-9954-53B6D92F2CFB}" destId="{DBA3ED8E-F1C2-4E7B-B5C4-A2AA44BF288A}" srcOrd="3" destOrd="0" parTransId="{EC3EDD90-621C-4D63-88AA-F5D27B02EE57}" sibTransId="{BA40756F-5B68-4470-AD08-4CAC89218711}"/>
    <dgm:cxn modelId="{4CC30B66-D7DC-4BD0-88BC-6CF95A2539CC}" type="presParOf" srcId="{7F9127A4-7FA6-479D-ACFD-A0AD27B84B0C}" destId="{F8679CDB-53A7-41D8-9057-B12EB3EB4001}" srcOrd="0" destOrd="0" presId="urn:microsoft.com/office/officeart/2005/8/layout/process1"/>
    <dgm:cxn modelId="{F2FD96EA-7155-4938-9376-89657CC607D4}" type="presParOf" srcId="{7F9127A4-7FA6-479D-ACFD-A0AD27B84B0C}" destId="{0A6E8FBC-7167-4876-B1AA-890525698318}" srcOrd="1" destOrd="0" presId="urn:microsoft.com/office/officeart/2005/8/layout/process1"/>
    <dgm:cxn modelId="{C6339C56-42D0-44A8-8402-6EF0F3A6E1E3}" type="presParOf" srcId="{0A6E8FBC-7167-4876-B1AA-890525698318}" destId="{194F7626-EB02-4CE8-8ADA-EC895C211CFC}" srcOrd="0" destOrd="0" presId="urn:microsoft.com/office/officeart/2005/8/layout/process1"/>
    <dgm:cxn modelId="{970170AD-4AB8-4AFB-8F3C-601C8310642C}" type="presParOf" srcId="{7F9127A4-7FA6-479D-ACFD-A0AD27B84B0C}" destId="{283E0BE3-DC3C-4386-ADFC-9FC85D790CA9}" srcOrd="2" destOrd="0" presId="urn:microsoft.com/office/officeart/2005/8/layout/process1"/>
    <dgm:cxn modelId="{31D40F1C-DF40-482D-B0DF-9469C15E0302}" type="presParOf" srcId="{7F9127A4-7FA6-479D-ACFD-A0AD27B84B0C}" destId="{76B0C8A3-DE86-47D3-8EE8-508846D85F19}" srcOrd="3" destOrd="0" presId="urn:microsoft.com/office/officeart/2005/8/layout/process1"/>
    <dgm:cxn modelId="{4A19B3D0-E331-48A7-8299-38CF482EF7A6}" type="presParOf" srcId="{76B0C8A3-DE86-47D3-8EE8-508846D85F19}" destId="{275CB6AF-9DB3-4D79-B2CF-4C7DA79C0E08}" srcOrd="0" destOrd="0" presId="urn:microsoft.com/office/officeart/2005/8/layout/process1"/>
    <dgm:cxn modelId="{95C39C85-A95E-45E5-ABB2-425DA8D63B39}" type="presParOf" srcId="{7F9127A4-7FA6-479D-ACFD-A0AD27B84B0C}" destId="{B20B4623-F474-4883-9B07-E374E0717E40}" srcOrd="4" destOrd="0" presId="urn:microsoft.com/office/officeart/2005/8/layout/process1"/>
    <dgm:cxn modelId="{CD7EB6B8-82D0-4E08-B883-9CDADF96E1E4}" type="presParOf" srcId="{7F9127A4-7FA6-479D-ACFD-A0AD27B84B0C}" destId="{A05C7415-877B-4722-A8DB-F0533B81EB1A}" srcOrd="5" destOrd="0" presId="urn:microsoft.com/office/officeart/2005/8/layout/process1"/>
    <dgm:cxn modelId="{59DEBD92-7BFD-4444-B3B9-A193D05568C4}" type="presParOf" srcId="{A05C7415-877B-4722-A8DB-F0533B81EB1A}" destId="{FEC21C1D-1B4A-4C51-8ACC-5D2809AFA8A9}" srcOrd="0" destOrd="0" presId="urn:microsoft.com/office/officeart/2005/8/layout/process1"/>
    <dgm:cxn modelId="{99F1E734-C10C-442C-A0A0-51D22500AA4F}" type="presParOf" srcId="{7F9127A4-7FA6-479D-ACFD-A0AD27B84B0C}" destId="{8DF6495D-9AD0-4DD6-933B-57587C576009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AEC2EA-4E63-4E84-AF1D-E1DAEC9E494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B8FA9A-E88B-4F42-B310-738C1E9970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Dreaming Outloud Pro" panose="03050502040302030504" pitchFamily="66" charset="77"/>
              <a:cs typeface="Dreaming Outloud Pro" panose="03050502040302030504" pitchFamily="66" charset="77"/>
            </a:rPr>
            <a:t>Check that the number of channels, slices and frames match</a:t>
          </a:r>
        </a:p>
      </dgm:t>
    </dgm:pt>
    <dgm:pt modelId="{AE6DCAE3-34E9-4ACD-9B2D-FC5226ED887D}" type="parTrans" cxnId="{8D4A4C4C-315A-487D-8A81-D255CEF1D45B}">
      <dgm:prSet/>
      <dgm:spPr/>
      <dgm:t>
        <a:bodyPr/>
        <a:lstStyle/>
        <a:p>
          <a:endParaRPr lang="en-US"/>
        </a:p>
      </dgm:t>
    </dgm:pt>
    <dgm:pt modelId="{261D80B1-6550-4300-B5A6-C5C610F47609}" type="sibTrans" cxnId="{8D4A4C4C-315A-487D-8A81-D255CEF1D45B}">
      <dgm:prSet/>
      <dgm:spPr/>
      <dgm:t>
        <a:bodyPr/>
        <a:lstStyle/>
        <a:p>
          <a:endParaRPr lang="en-US"/>
        </a:p>
      </dgm:t>
    </dgm:pt>
    <dgm:pt modelId="{BE44E320-9DAD-4106-A0B6-197A7E05A53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Dreaming Outloud Pro" panose="03050502040302030504" pitchFamily="66" charset="77"/>
              <a:cs typeface="Dreaming Outloud Pro" panose="03050502040302030504" pitchFamily="66" charset="77"/>
            </a:rPr>
            <a:t>Check your unit of length and set it to </a:t>
          </a:r>
          <a:r>
            <a:rPr lang="en-US" dirty="0" err="1">
              <a:latin typeface="Dreaming Outloud Pro" panose="03050502040302030504" pitchFamily="66" charset="77"/>
              <a:cs typeface="Dreaming Outloud Pro" panose="03050502040302030504" pitchFamily="66" charset="77"/>
            </a:rPr>
            <a:t>μm</a:t>
          </a:r>
          <a:r>
            <a:rPr lang="en-US" dirty="0">
              <a:latin typeface="Dreaming Outloud Pro" panose="03050502040302030504" pitchFamily="66" charset="77"/>
              <a:cs typeface="Dreaming Outloud Pro" panose="03050502040302030504" pitchFamily="66" charset="77"/>
            </a:rPr>
            <a:t> (um or micron) or nm</a:t>
          </a:r>
        </a:p>
      </dgm:t>
    </dgm:pt>
    <dgm:pt modelId="{D9FEC62A-9877-49FD-900D-1D49FA7B59FF}" type="parTrans" cxnId="{223A3169-50BA-45FF-BF14-3E1E0E6FA4D1}">
      <dgm:prSet/>
      <dgm:spPr/>
      <dgm:t>
        <a:bodyPr/>
        <a:lstStyle/>
        <a:p>
          <a:endParaRPr lang="en-US"/>
        </a:p>
      </dgm:t>
    </dgm:pt>
    <dgm:pt modelId="{394C74CC-2375-4144-845F-BF156A9B7830}" type="sibTrans" cxnId="{223A3169-50BA-45FF-BF14-3E1E0E6FA4D1}">
      <dgm:prSet/>
      <dgm:spPr/>
      <dgm:t>
        <a:bodyPr/>
        <a:lstStyle/>
        <a:p>
          <a:endParaRPr lang="en-US"/>
        </a:p>
      </dgm:t>
    </dgm:pt>
    <dgm:pt modelId="{0A42F16B-922C-43AA-B1B8-359C0B03C81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Dreaming Outloud Pro" panose="03050502040302030504" pitchFamily="66" charset="77"/>
              <a:cs typeface="Dreaming Outloud Pro" panose="03050502040302030504" pitchFamily="66" charset="77"/>
            </a:rPr>
            <a:t>Check your pixel width and height (2D images the voxel depth can be ignored)</a:t>
          </a:r>
        </a:p>
      </dgm:t>
    </dgm:pt>
    <dgm:pt modelId="{C8E19E31-7C17-4163-A06A-857B957DAA8D}" type="parTrans" cxnId="{E24EB449-8E08-45DD-BBF7-AB7DD965E4BF}">
      <dgm:prSet/>
      <dgm:spPr/>
      <dgm:t>
        <a:bodyPr/>
        <a:lstStyle/>
        <a:p>
          <a:endParaRPr lang="en-US"/>
        </a:p>
      </dgm:t>
    </dgm:pt>
    <dgm:pt modelId="{4DCCE516-0E81-42DD-A339-FB2AD2B0F3E8}" type="sibTrans" cxnId="{E24EB449-8E08-45DD-BBF7-AB7DD965E4BF}">
      <dgm:prSet/>
      <dgm:spPr/>
      <dgm:t>
        <a:bodyPr/>
        <a:lstStyle/>
        <a:p>
          <a:endParaRPr lang="en-US"/>
        </a:p>
      </dgm:t>
    </dgm:pt>
    <dgm:pt modelId="{AA1DB0EB-6C74-43FE-B466-30BF32C72AAB}" type="pres">
      <dgm:prSet presAssocID="{83AEC2EA-4E63-4E84-AF1D-E1DAEC9E494B}" presName="root" presStyleCnt="0">
        <dgm:presLayoutVars>
          <dgm:dir/>
          <dgm:resizeHandles val="exact"/>
        </dgm:presLayoutVars>
      </dgm:prSet>
      <dgm:spPr/>
    </dgm:pt>
    <dgm:pt modelId="{F5155C9D-B9D9-48AD-990F-3399A1F8E6E5}" type="pres">
      <dgm:prSet presAssocID="{28B8FA9A-E88B-4F42-B310-738C1E99708D}" presName="compNode" presStyleCnt="0"/>
      <dgm:spPr/>
    </dgm:pt>
    <dgm:pt modelId="{7926522D-6F0E-469B-8882-E236E99974FD}" type="pres">
      <dgm:prSet presAssocID="{28B8FA9A-E88B-4F42-B310-738C1E99708D}" presName="bgRect" presStyleLbl="bgShp" presStyleIdx="0" presStyleCnt="3"/>
      <dgm:spPr/>
    </dgm:pt>
    <dgm:pt modelId="{A030822A-DCA4-4359-842F-9D45A9102885}" type="pres">
      <dgm:prSet presAssocID="{28B8FA9A-E88B-4F42-B310-738C1E99708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5B07D1D-3AAE-4E8B-A3FD-BB6CB215BC72}" type="pres">
      <dgm:prSet presAssocID="{28B8FA9A-E88B-4F42-B310-738C1E99708D}" presName="spaceRect" presStyleCnt="0"/>
      <dgm:spPr/>
    </dgm:pt>
    <dgm:pt modelId="{DC5D5059-427F-4110-AD02-3E2448702FA6}" type="pres">
      <dgm:prSet presAssocID="{28B8FA9A-E88B-4F42-B310-738C1E99708D}" presName="parTx" presStyleLbl="revTx" presStyleIdx="0" presStyleCnt="3">
        <dgm:presLayoutVars>
          <dgm:chMax val="0"/>
          <dgm:chPref val="0"/>
        </dgm:presLayoutVars>
      </dgm:prSet>
      <dgm:spPr/>
    </dgm:pt>
    <dgm:pt modelId="{89D49125-24A5-4A99-9ADD-88D87FEBB924}" type="pres">
      <dgm:prSet presAssocID="{261D80B1-6550-4300-B5A6-C5C610F47609}" presName="sibTrans" presStyleCnt="0"/>
      <dgm:spPr/>
    </dgm:pt>
    <dgm:pt modelId="{60FD4EF4-67CE-42EB-8F96-D599C468B730}" type="pres">
      <dgm:prSet presAssocID="{BE44E320-9DAD-4106-A0B6-197A7E05A533}" presName="compNode" presStyleCnt="0"/>
      <dgm:spPr/>
    </dgm:pt>
    <dgm:pt modelId="{B7AEC7EC-5201-4FD7-A7ED-EA9B76A50518}" type="pres">
      <dgm:prSet presAssocID="{BE44E320-9DAD-4106-A0B6-197A7E05A533}" presName="bgRect" presStyleLbl="bgShp" presStyleIdx="1" presStyleCnt="3"/>
      <dgm:spPr/>
    </dgm:pt>
    <dgm:pt modelId="{702B4D84-B841-499E-819F-EBA6D629952C}" type="pres">
      <dgm:prSet presAssocID="{BE44E320-9DAD-4106-A0B6-197A7E05A533}" presName="iconRect" presStyleLbl="node1" presStyleIdx="1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25D5AC85-FA3C-4785-9A5E-8668F11C5115}" type="pres">
      <dgm:prSet presAssocID="{BE44E320-9DAD-4106-A0B6-197A7E05A533}" presName="spaceRect" presStyleCnt="0"/>
      <dgm:spPr/>
    </dgm:pt>
    <dgm:pt modelId="{3006781A-FDCB-4F87-974C-86910E0B61C3}" type="pres">
      <dgm:prSet presAssocID="{BE44E320-9DAD-4106-A0B6-197A7E05A533}" presName="parTx" presStyleLbl="revTx" presStyleIdx="1" presStyleCnt="3">
        <dgm:presLayoutVars>
          <dgm:chMax val="0"/>
          <dgm:chPref val="0"/>
        </dgm:presLayoutVars>
      </dgm:prSet>
      <dgm:spPr/>
    </dgm:pt>
    <dgm:pt modelId="{2C1EA7BD-8BBD-4680-9A25-01739A18E36C}" type="pres">
      <dgm:prSet presAssocID="{394C74CC-2375-4144-845F-BF156A9B7830}" presName="sibTrans" presStyleCnt="0"/>
      <dgm:spPr/>
    </dgm:pt>
    <dgm:pt modelId="{44773894-FA08-4A0F-A3C1-9CEFD3A48990}" type="pres">
      <dgm:prSet presAssocID="{0A42F16B-922C-43AA-B1B8-359C0B03C81A}" presName="compNode" presStyleCnt="0"/>
      <dgm:spPr/>
    </dgm:pt>
    <dgm:pt modelId="{409BE953-BC8C-482B-94FE-4432D1D22FE3}" type="pres">
      <dgm:prSet presAssocID="{0A42F16B-922C-43AA-B1B8-359C0B03C81A}" presName="bgRect" presStyleLbl="bgShp" presStyleIdx="2" presStyleCnt="3"/>
      <dgm:spPr/>
    </dgm:pt>
    <dgm:pt modelId="{E1A645C1-7B2E-419A-BF68-9EA163FAD6C4}" type="pres">
      <dgm:prSet presAssocID="{0A42F16B-922C-43AA-B1B8-359C0B03C81A}" presName="iconRect" presStyleLbl="node1" presStyleIdx="2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eb Design"/>
        </a:ext>
      </dgm:extLst>
    </dgm:pt>
    <dgm:pt modelId="{7CBFE2AD-D693-4023-8569-D106013DC00D}" type="pres">
      <dgm:prSet presAssocID="{0A42F16B-922C-43AA-B1B8-359C0B03C81A}" presName="spaceRect" presStyleCnt="0"/>
      <dgm:spPr/>
    </dgm:pt>
    <dgm:pt modelId="{E75C875E-F4FD-4D0B-8C49-AFD64530CE3D}" type="pres">
      <dgm:prSet presAssocID="{0A42F16B-922C-43AA-B1B8-359C0B03C81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FB9C71E-38FE-41D6-918A-56FE9B75F063}" type="presOf" srcId="{28B8FA9A-E88B-4F42-B310-738C1E99708D}" destId="{DC5D5059-427F-4110-AD02-3E2448702FA6}" srcOrd="0" destOrd="0" presId="urn:microsoft.com/office/officeart/2018/2/layout/IconVerticalSolidList"/>
    <dgm:cxn modelId="{42FEE81E-50EA-47AB-A911-15E684588858}" type="presOf" srcId="{BE44E320-9DAD-4106-A0B6-197A7E05A533}" destId="{3006781A-FDCB-4F87-974C-86910E0B61C3}" srcOrd="0" destOrd="0" presId="urn:microsoft.com/office/officeart/2018/2/layout/IconVerticalSolidList"/>
    <dgm:cxn modelId="{E24EB449-8E08-45DD-BBF7-AB7DD965E4BF}" srcId="{83AEC2EA-4E63-4E84-AF1D-E1DAEC9E494B}" destId="{0A42F16B-922C-43AA-B1B8-359C0B03C81A}" srcOrd="2" destOrd="0" parTransId="{C8E19E31-7C17-4163-A06A-857B957DAA8D}" sibTransId="{4DCCE516-0E81-42DD-A339-FB2AD2B0F3E8}"/>
    <dgm:cxn modelId="{8D4A4C4C-315A-487D-8A81-D255CEF1D45B}" srcId="{83AEC2EA-4E63-4E84-AF1D-E1DAEC9E494B}" destId="{28B8FA9A-E88B-4F42-B310-738C1E99708D}" srcOrd="0" destOrd="0" parTransId="{AE6DCAE3-34E9-4ACD-9B2D-FC5226ED887D}" sibTransId="{261D80B1-6550-4300-B5A6-C5C610F47609}"/>
    <dgm:cxn modelId="{223A3169-50BA-45FF-BF14-3E1E0E6FA4D1}" srcId="{83AEC2EA-4E63-4E84-AF1D-E1DAEC9E494B}" destId="{BE44E320-9DAD-4106-A0B6-197A7E05A533}" srcOrd="1" destOrd="0" parTransId="{D9FEC62A-9877-49FD-900D-1D49FA7B59FF}" sibTransId="{394C74CC-2375-4144-845F-BF156A9B7830}"/>
    <dgm:cxn modelId="{B4494982-4F72-4FD6-924F-2D98804D06F4}" type="presOf" srcId="{0A42F16B-922C-43AA-B1B8-359C0B03C81A}" destId="{E75C875E-F4FD-4D0B-8C49-AFD64530CE3D}" srcOrd="0" destOrd="0" presId="urn:microsoft.com/office/officeart/2018/2/layout/IconVerticalSolidList"/>
    <dgm:cxn modelId="{B37524B9-BC02-4EE6-96EB-1DBEA2A88C7F}" type="presOf" srcId="{83AEC2EA-4E63-4E84-AF1D-E1DAEC9E494B}" destId="{AA1DB0EB-6C74-43FE-B466-30BF32C72AAB}" srcOrd="0" destOrd="0" presId="urn:microsoft.com/office/officeart/2018/2/layout/IconVerticalSolidList"/>
    <dgm:cxn modelId="{A42D8731-132C-4093-9530-1F9EC4C9E89E}" type="presParOf" srcId="{AA1DB0EB-6C74-43FE-B466-30BF32C72AAB}" destId="{F5155C9D-B9D9-48AD-990F-3399A1F8E6E5}" srcOrd="0" destOrd="0" presId="urn:microsoft.com/office/officeart/2018/2/layout/IconVerticalSolidList"/>
    <dgm:cxn modelId="{2820E033-9D2C-4F07-BB7C-63DF6D886311}" type="presParOf" srcId="{F5155C9D-B9D9-48AD-990F-3399A1F8E6E5}" destId="{7926522D-6F0E-469B-8882-E236E99974FD}" srcOrd="0" destOrd="0" presId="urn:microsoft.com/office/officeart/2018/2/layout/IconVerticalSolidList"/>
    <dgm:cxn modelId="{F616C037-9E08-4BFE-AD25-FB00F0B65FE6}" type="presParOf" srcId="{F5155C9D-B9D9-48AD-990F-3399A1F8E6E5}" destId="{A030822A-DCA4-4359-842F-9D45A9102885}" srcOrd="1" destOrd="0" presId="urn:microsoft.com/office/officeart/2018/2/layout/IconVerticalSolidList"/>
    <dgm:cxn modelId="{FD59D4FF-5EDA-4252-B90E-3F68215778EE}" type="presParOf" srcId="{F5155C9D-B9D9-48AD-990F-3399A1F8E6E5}" destId="{25B07D1D-3AAE-4E8B-A3FD-BB6CB215BC72}" srcOrd="2" destOrd="0" presId="urn:microsoft.com/office/officeart/2018/2/layout/IconVerticalSolidList"/>
    <dgm:cxn modelId="{4F829428-14AC-45AA-BE04-D1CEC9C3EC85}" type="presParOf" srcId="{F5155C9D-B9D9-48AD-990F-3399A1F8E6E5}" destId="{DC5D5059-427F-4110-AD02-3E2448702FA6}" srcOrd="3" destOrd="0" presId="urn:microsoft.com/office/officeart/2018/2/layout/IconVerticalSolidList"/>
    <dgm:cxn modelId="{8EADC108-C23A-4AC2-B07E-AED1C06CD49B}" type="presParOf" srcId="{AA1DB0EB-6C74-43FE-B466-30BF32C72AAB}" destId="{89D49125-24A5-4A99-9ADD-88D87FEBB924}" srcOrd="1" destOrd="0" presId="urn:microsoft.com/office/officeart/2018/2/layout/IconVerticalSolidList"/>
    <dgm:cxn modelId="{6D609E86-7D4E-450D-B119-EC2FC470200D}" type="presParOf" srcId="{AA1DB0EB-6C74-43FE-B466-30BF32C72AAB}" destId="{60FD4EF4-67CE-42EB-8F96-D599C468B730}" srcOrd="2" destOrd="0" presId="urn:microsoft.com/office/officeart/2018/2/layout/IconVerticalSolidList"/>
    <dgm:cxn modelId="{2874F120-B06A-4336-AFF6-4A79098DBFAD}" type="presParOf" srcId="{60FD4EF4-67CE-42EB-8F96-D599C468B730}" destId="{B7AEC7EC-5201-4FD7-A7ED-EA9B76A50518}" srcOrd="0" destOrd="0" presId="urn:microsoft.com/office/officeart/2018/2/layout/IconVerticalSolidList"/>
    <dgm:cxn modelId="{C5030842-6F38-41CE-936E-CA6491468107}" type="presParOf" srcId="{60FD4EF4-67CE-42EB-8F96-D599C468B730}" destId="{702B4D84-B841-499E-819F-EBA6D629952C}" srcOrd="1" destOrd="0" presId="urn:microsoft.com/office/officeart/2018/2/layout/IconVerticalSolidList"/>
    <dgm:cxn modelId="{B20EA650-ACDA-40BE-9EE3-733307A21857}" type="presParOf" srcId="{60FD4EF4-67CE-42EB-8F96-D599C468B730}" destId="{25D5AC85-FA3C-4785-9A5E-8668F11C5115}" srcOrd="2" destOrd="0" presId="urn:microsoft.com/office/officeart/2018/2/layout/IconVerticalSolidList"/>
    <dgm:cxn modelId="{A478C5C0-BC24-46FA-AE21-2A0DAEDF48EE}" type="presParOf" srcId="{60FD4EF4-67CE-42EB-8F96-D599C468B730}" destId="{3006781A-FDCB-4F87-974C-86910E0B61C3}" srcOrd="3" destOrd="0" presId="urn:microsoft.com/office/officeart/2018/2/layout/IconVerticalSolidList"/>
    <dgm:cxn modelId="{A64072E7-DAA3-43B8-BD68-BA4F020A52A9}" type="presParOf" srcId="{AA1DB0EB-6C74-43FE-B466-30BF32C72AAB}" destId="{2C1EA7BD-8BBD-4680-9A25-01739A18E36C}" srcOrd="3" destOrd="0" presId="urn:microsoft.com/office/officeart/2018/2/layout/IconVerticalSolidList"/>
    <dgm:cxn modelId="{6B7BBEA6-23BD-421C-86B0-0EBD958381EB}" type="presParOf" srcId="{AA1DB0EB-6C74-43FE-B466-30BF32C72AAB}" destId="{44773894-FA08-4A0F-A3C1-9CEFD3A48990}" srcOrd="4" destOrd="0" presId="urn:microsoft.com/office/officeart/2018/2/layout/IconVerticalSolidList"/>
    <dgm:cxn modelId="{5F2ED0C8-0AFB-4963-A9C0-9E7DAEC090AE}" type="presParOf" srcId="{44773894-FA08-4A0F-A3C1-9CEFD3A48990}" destId="{409BE953-BC8C-482B-94FE-4432D1D22FE3}" srcOrd="0" destOrd="0" presId="urn:microsoft.com/office/officeart/2018/2/layout/IconVerticalSolidList"/>
    <dgm:cxn modelId="{486E23E2-AB67-4247-B588-AFFCC47B62C9}" type="presParOf" srcId="{44773894-FA08-4A0F-A3C1-9CEFD3A48990}" destId="{E1A645C1-7B2E-419A-BF68-9EA163FAD6C4}" srcOrd="1" destOrd="0" presId="urn:microsoft.com/office/officeart/2018/2/layout/IconVerticalSolidList"/>
    <dgm:cxn modelId="{B212A223-A2DC-416A-9EDC-B03A86B99A34}" type="presParOf" srcId="{44773894-FA08-4A0F-A3C1-9CEFD3A48990}" destId="{7CBFE2AD-D693-4023-8569-D106013DC00D}" srcOrd="2" destOrd="0" presId="urn:microsoft.com/office/officeart/2018/2/layout/IconVerticalSolidList"/>
    <dgm:cxn modelId="{C78271D4-5FB1-4CD9-9C06-780367868163}" type="presParOf" srcId="{44773894-FA08-4A0F-A3C1-9CEFD3A48990}" destId="{E75C875E-F4FD-4D0B-8C49-AFD64530CE3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9384F3C-AFDE-4772-9954-53B6D92F2CF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BACBD06-465B-42F7-B853-B6C00927D0D7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latin typeface="Dreaming Outloud Pro" panose="03050502040302030504" pitchFamily="66" charset="77"/>
              <a:cs typeface="Dreaming Outloud Pro" panose="03050502040302030504" pitchFamily="66" charset="77"/>
            </a:rPr>
            <a:t>Image inspection</a:t>
          </a:r>
        </a:p>
      </dgm:t>
    </dgm:pt>
    <dgm:pt modelId="{F53F30DA-B3E3-4357-870B-EB7EF78B5651}" type="parTrans" cxnId="{E311685A-223E-47DF-AA1D-D9D66DAC3F6D}">
      <dgm:prSet/>
      <dgm:spPr/>
      <dgm:t>
        <a:bodyPr/>
        <a:lstStyle/>
        <a:p>
          <a:endParaRPr lang="en-GB">
            <a:latin typeface="Dreaming Outloud Pro" panose="03050502040302030504" pitchFamily="66" charset="77"/>
            <a:cs typeface="Dreaming Outloud Pro" panose="03050502040302030504" pitchFamily="66" charset="77"/>
          </a:endParaRPr>
        </a:p>
      </dgm:t>
    </dgm:pt>
    <dgm:pt modelId="{FBE00C25-EA26-458A-8FCA-234CB1087AD4}" type="sibTrans" cxnId="{E311685A-223E-47DF-AA1D-D9D66DAC3F6D}">
      <dgm:prSet/>
      <dgm:spPr/>
      <dgm:t>
        <a:bodyPr/>
        <a:lstStyle/>
        <a:p>
          <a:endParaRPr lang="en-US" dirty="0">
            <a:latin typeface="Dreaming Outloud Pro" panose="03050502040302030504" pitchFamily="66" charset="77"/>
            <a:cs typeface="Dreaming Outloud Pro" panose="03050502040302030504" pitchFamily="66" charset="77"/>
          </a:endParaRPr>
        </a:p>
      </dgm:t>
    </dgm:pt>
    <dgm:pt modelId="{AB8E29DD-528A-4835-B2B5-EDCB9F7CA1DA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>
              <a:latin typeface="Dreaming Outloud Pro" panose="03050502040302030504" pitchFamily="66" charset="77"/>
              <a:cs typeface="Dreaming Outloud Pro" panose="03050502040302030504" pitchFamily="66" charset="77"/>
            </a:rPr>
            <a:t>Filtering</a:t>
          </a:r>
        </a:p>
      </dgm:t>
    </dgm:pt>
    <dgm:pt modelId="{6B21BCC6-F118-418B-B09E-9B644E2FB61C}" type="parTrans" cxnId="{4EFD15B5-7549-415B-A846-0FA1F15C28C4}">
      <dgm:prSet/>
      <dgm:spPr/>
      <dgm:t>
        <a:bodyPr/>
        <a:lstStyle/>
        <a:p>
          <a:endParaRPr lang="en-GB">
            <a:latin typeface="Dreaming Outloud Pro" panose="03050502040302030504" pitchFamily="66" charset="77"/>
            <a:cs typeface="Dreaming Outloud Pro" panose="03050502040302030504" pitchFamily="66" charset="77"/>
          </a:endParaRPr>
        </a:p>
      </dgm:t>
    </dgm:pt>
    <dgm:pt modelId="{21A328C9-BF80-4A64-A3C7-30342498F370}" type="sibTrans" cxnId="{4EFD15B5-7549-415B-A846-0FA1F15C28C4}">
      <dgm:prSet/>
      <dgm:spPr/>
      <dgm:t>
        <a:bodyPr/>
        <a:lstStyle/>
        <a:p>
          <a:endParaRPr lang="en-US" dirty="0">
            <a:latin typeface="Dreaming Outloud Pro" panose="03050502040302030504" pitchFamily="66" charset="77"/>
            <a:cs typeface="Dreaming Outloud Pro" panose="03050502040302030504" pitchFamily="66" charset="77"/>
          </a:endParaRPr>
        </a:p>
      </dgm:t>
    </dgm:pt>
    <dgm:pt modelId="{DBA3ED8E-F1C2-4E7B-B5C4-A2AA44BF288A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latin typeface="Dreaming Outloud Pro" panose="03050502040302030504" pitchFamily="66" charset="77"/>
              <a:cs typeface="Dreaming Outloud Pro" panose="03050502040302030504" pitchFamily="66" charset="77"/>
            </a:rPr>
            <a:t>Image measurements</a:t>
          </a:r>
        </a:p>
      </dgm:t>
    </dgm:pt>
    <dgm:pt modelId="{EC3EDD90-621C-4D63-88AA-F5D27B02EE57}" type="parTrans" cxnId="{08541CF2-86EB-456E-9228-4718FC79E466}">
      <dgm:prSet/>
      <dgm:spPr/>
      <dgm:t>
        <a:bodyPr/>
        <a:lstStyle/>
        <a:p>
          <a:endParaRPr lang="en-GB">
            <a:latin typeface="Dreaming Outloud Pro" panose="03050502040302030504" pitchFamily="66" charset="77"/>
            <a:cs typeface="Dreaming Outloud Pro" panose="03050502040302030504" pitchFamily="66" charset="77"/>
          </a:endParaRPr>
        </a:p>
      </dgm:t>
    </dgm:pt>
    <dgm:pt modelId="{BA40756F-5B68-4470-AD08-4CAC89218711}" type="sibTrans" cxnId="{08541CF2-86EB-456E-9228-4718FC79E466}">
      <dgm:prSet/>
      <dgm:spPr/>
      <dgm:t>
        <a:bodyPr/>
        <a:lstStyle/>
        <a:p>
          <a:endParaRPr lang="en-GB">
            <a:latin typeface="Dreaming Outloud Pro" panose="03050502040302030504" pitchFamily="66" charset="77"/>
            <a:cs typeface="Dreaming Outloud Pro" panose="03050502040302030504" pitchFamily="66" charset="77"/>
          </a:endParaRPr>
        </a:p>
      </dgm:t>
    </dgm:pt>
    <dgm:pt modelId="{76DA5E3A-1751-4177-A892-E619359E1C0B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latin typeface="Dreaming Outloud Pro" panose="03050502040302030504" pitchFamily="66" charset="77"/>
              <a:cs typeface="Dreaming Outloud Pro" panose="03050502040302030504" pitchFamily="66" charset="77"/>
            </a:rPr>
            <a:t>Segmentation and binary operations</a:t>
          </a:r>
        </a:p>
      </dgm:t>
    </dgm:pt>
    <dgm:pt modelId="{E0D9FCD2-6227-4AF5-B311-3E0F03390DD8}" type="parTrans" cxnId="{81AB2A86-7247-4E92-8E82-8A1F87FC9260}">
      <dgm:prSet/>
      <dgm:spPr/>
      <dgm:t>
        <a:bodyPr/>
        <a:lstStyle/>
        <a:p>
          <a:endParaRPr lang="en-GB">
            <a:latin typeface="Dreaming Outloud Pro" panose="03050502040302030504" pitchFamily="66" charset="77"/>
            <a:cs typeface="Dreaming Outloud Pro" panose="03050502040302030504" pitchFamily="66" charset="77"/>
          </a:endParaRPr>
        </a:p>
      </dgm:t>
    </dgm:pt>
    <dgm:pt modelId="{FAAE34FF-964A-4B69-9490-83587BE1D8AB}" type="sibTrans" cxnId="{81AB2A86-7247-4E92-8E82-8A1F87FC9260}">
      <dgm:prSet/>
      <dgm:spPr/>
      <dgm:t>
        <a:bodyPr/>
        <a:lstStyle/>
        <a:p>
          <a:endParaRPr lang="en-US" dirty="0">
            <a:latin typeface="Dreaming Outloud Pro" panose="03050502040302030504" pitchFamily="66" charset="77"/>
            <a:cs typeface="Dreaming Outloud Pro" panose="03050502040302030504" pitchFamily="66" charset="77"/>
          </a:endParaRPr>
        </a:p>
      </dgm:t>
    </dgm:pt>
    <dgm:pt modelId="{7F9127A4-7FA6-479D-ACFD-A0AD27B84B0C}" type="pres">
      <dgm:prSet presAssocID="{69384F3C-AFDE-4772-9954-53B6D92F2CFB}" presName="Name0" presStyleCnt="0">
        <dgm:presLayoutVars>
          <dgm:dir/>
          <dgm:resizeHandles val="exact"/>
        </dgm:presLayoutVars>
      </dgm:prSet>
      <dgm:spPr/>
    </dgm:pt>
    <dgm:pt modelId="{F8679CDB-53A7-41D8-9057-B12EB3EB4001}" type="pres">
      <dgm:prSet presAssocID="{4BACBD06-465B-42F7-B853-B6C00927D0D7}" presName="node" presStyleLbl="node1" presStyleIdx="0" presStyleCnt="4">
        <dgm:presLayoutVars>
          <dgm:bulletEnabled val="1"/>
        </dgm:presLayoutVars>
      </dgm:prSet>
      <dgm:spPr/>
    </dgm:pt>
    <dgm:pt modelId="{0A6E8FBC-7167-4876-B1AA-890525698318}" type="pres">
      <dgm:prSet presAssocID="{FBE00C25-EA26-458A-8FCA-234CB1087AD4}" presName="sibTrans" presStyleLbl="sibTrans2D1" presStyleIdx="0" presStyleCnt="3"/>
      <dgm:spPr/>
    </dgm:pt>
    <dgm:pt modelId="{194F7626-EB02-4CE8-8ADA-EC895C211CFC}" type="pres">
      <dgm:prSet presAssocID="{FBE00C25-EA26-458A-8FCA-234CB1087AD4}" presName="connectorText" presStyleLbl="sibTrans2D1" presStyleIdx="0" presStyleCnt="3"/>
      <dgm:spPr/>
    </dgm:pt>
    <dgm:pt modelId="{283E0BE3-DC3C-4386-ADFC-9FC85D790CA9}" type="pres">
      <dgm:prSet presAssocID="{AB8E29DD-528A-4835-B2B5-EDCB9F7CA1DA}" presName="node" presStyleLbl="node1" presStyleIdx="1" presStyleCnt="4">
        <dgm:presLayoutVars>
          <dgm:bulletEnabled val="1"/>
        </dgm:presLayoutVars>
      </dgm:prSet>
      <dgm:spPr/>
    </dgm:pt>
    <dgm:pt modelId="{76B0C8A3-DE86-47D3-8EE8-508846D85F19}" type="pres">
      <dgm:prSet presAssocID="{21A328C9-BF80-4A64-A3C7-30342498F370}" presName="sibTrans" presStyleLbl="sibTrans2D1" presStyleIdx="1" presStyleCnt="3"/>
      <dgm:spPr/>
    </dgm:pt>
    <dgm:pt modelId="{275CB6AF-9DB3-4D79-B2CF-4C7DA79C0E08}" type="pres">
      <dgm:prSet presAssocID="{21A328C9-BF80-4A64-A3C7-30342498F370}" presName="connectorText" presStyleLbl="sibTrans2D1" presStyleIdx="1" presStyleCnt="3"/>
      <dgm:spPr/>
    </dgm:pt>
    <dgm:pt modelId="{B20B4623-F474-4883-9B07-E374E0717E40}" type="pres">
      <dgm:prSet presAssocID="{76DA5E3A-1751-4177-A892-E619359E1C0B}" presName="node" presStyleLbl="node1" presStyleIdx="2" presStyleCnt="4">
        <dgm:presLayoutVars>
          <dgm:bulletEnabled val="1"/>
        </dgm:presLayoutVars>
      </dgm:prSet>
      <dgm:spPr/>
    </dgm:pt>
    <dgm:pt modelId="{A05C7415-877B-4722-A8DB-F0533B81EB1A}" type="pres">
      <dgm:prSet presAssocID="{FAAE34FF-964A-4B69-9490-83587BE1D8AB}" presName="sibTrans" presStyleLbl="sibTrans2D1" presStyleIdx="2" presStyleCnt="3"/>
      <dgm:spPr/>
    </dgm:pt>
    <dgm:pt modelId="{FEC21C1D-1B4A-4C51-8ACC-5D2809AFA8A9}" type="pres">
      <dgm:prSet presAssocID="{FAAE34FF-964A-4B69-9490-83587BE1D8AB}" presName="connectorText" presStyleLbl="sibTrans2D1" presStyleIdx="2" presStyleCnt="3"/>
      <dgm:spPr/>
    </dgm:pt>
    <dgm:pt modelId="{8DF6495D-9AD0-4DD6-933B-57587C576009}" type="pres">
      <dgm:prSet presAssocID="{DBA3ED8E-F1C2-4E7B-B5C4-A2AA44BF288A}" presName="node" presStyleLbl="node1" presStyleIdx="3" presStyleCnt="4">
        <dgm:presLayoutVars>
          <dgm:bulletEnabled val="1"/>
        </dgm:presLayoutVars>
      </dgm:prSet>
      <dgm:spPr/>
    </dgm:pt>
  </dgm:ptLst>
  <dgm:cxnLst>
    <dgm:cxn modelId="{9FF0E704-2A0A-4A2F-8F15-36383A049FEA}" type="presOf" srcId="{FBE00C25-EA26-458A-8FCA-234CB1087AD4}" destId="{194F7626-EB02-4CE8-8ADA-EC895C211CFC}" srcOrd="1" destOrd="0" presId="urn:microsoft.com/office/officeart/2005/8/layout/process1"/>
    <dgm:cxn modelId="{E68A3D1C-4407-4639-8507-59475A94F9DC}" type="presOf" srcId="{FBE00C25-EA26-458A-8FCA-234CB1087AD4}" destId="{0A6E8FBC-7167-4876-B1AA-890525698318}" srcOrd="0" destOrd="0" presId="urn:microsoft.com/office/officeart/2005/8/layout/process1"/>
    <dgm:cxn modelId="{D0005037-0C7A-4417-8DFF-40B2C1F99AA0}" type="presOf" srcId="{21A328C9-BF80-4A64-A3C7-30342498F370}" destId="{76B0C8A3-DE86-47D3-8EE8-508846D85F19}" srcOrd="0" destOrd="0" presId="urn:microsoft.com/office/officeart/2005/8/layout/process1"/>
    <dgm:cxn modelId="{935F9E3A-8FC2-450C-BB2C-F53A8886FFDA}" type="presOf" srcId="{FAAE34FF-964A-4B69-9490-83587BE1D8AB}" destId="{A05C7415-877B-4722-A8DB-F0533B81EB1A}" srcOrd="0" destOrd="0" presId="urn:microsoft.com/office/officeart/2005/8/layout/process1"/>
    <dgm:cxn modelId="{E311685A-223E-47DF-AA1D-D9D66DAC3F6D}" srcId="{69384F3C-AFDE-4772-9954-53B6D92F2CFB}" destId="{4BACBD06-465B-42F7-B853-B6C00927D0D7}" srcOrd="0" destOrd="0" parTransId="{F53F30DA-B3E3-4357-870B-EB7EF78B5651}" sibTransId="{FBE00C25-EA26-458A-8FCA-234CB1087AD4}"/>
    <dgm:cxn modelId="{95F66265-0487-46D4-BAF1-B1984C82E591}" type="presOf" srcId="{21A328C9-BF80-4A64-A3C7-30342498F370}" destId="{275CB6AF-9DB3-4D79-B2CF-4C7DA79C0E08}" srcOrd="1" destOrd="0" presId="urn:microsoft.com/office/officeart/2005/8/layout/process1"/>
    <dgm:cxn modelId="{C6F1E277-D341-4B24-9B2E-E5537B120C7A}" type="presOf" srcId="{AB8E29DD-528A-4835-B2B5-EDCB9F7CA1DA}" destId="{283E0BE3-DC3C-4386-ADFC-9FC85D790CA9}" srcOrd="0" destOrd="0" presId="urn:microsoft.com/office/officeart/2005/8/layout/process1"/>
    <dgm:cxn modelId="{81AB2A86-7247-4E92-8E82-8A1F87FC9260}" srcId="{69384F3C-AFDE-4772-9954-53B6D92F2CFB}" destId="{76DA5E3A-1751-4177-A892-E619359E1C0B}" srcOrd="2" destOrd="0" parTransId="{E0D9FCD2-6227-4AF5-B311-3E0F03390DD8}" sibTransId="{FAAE34FF-964A-4B69-9490-83587BE1D8AB}"/>
    <dgm:cxn modelId="{545F159B-4C86-4DFE-A191-C92A95E3D144}" type="presOf" srcId="{4BACBD06-465B-42F7-B853-B6C00927D0D7}" destId="{F8679CDB-53A7-41D8-9057-B12EB3EB4001}" srcOrd="0" destOrd="0" presId="urn:microsoft.com/office/officeart/2005/8/layout/process1"/>
    <dgm:cxn modelId="{FADEA99C-DF34-4FF4-B3A4-636B2721E3E7}" type="presOf" srcId="{FAAE34FF-964A-4B69-9490-83587BE1D8AB}" destId="{FEC21C1D-1B4A-4C51-8ACC-5D2809AFA8A9}" srcOrd="1" destOrd="0" presId="urn:microsoft.com/office/officeart/2005/8/layout/process1"/>
    <dgm:cxn modelId="{4EFD15B5-7549-415B-A846-0FA1F15C28C4}" srcId="{69384F3C-AFDE-4772-9954-53B6D92F2CFB}" destId="{AB8E29DD-528A-4835-B2B5-EDCB9F7CA1DA}" srcOrd="1" destOrd="0" parTransId="{6B21BCC6-F118-418B-B09E-9B644E2FB61C}" sibTransId="{21A328C9-BF80-4A64-A3C7-30342498F370}"/>
    <dgm:cxn modelId="{E1B4A2BC-7ECA-4A13-B00A-190C569509C9}" type="presOf" srcId="{DBA3ED8E-F1C2-4E7B-B5C4-A2AA44BF288A}" destId="{8DF6495D-9AD0-4DD6-933B-57587C576009}" srcOrd="0" destOrd="0" presId="urn:microsoft.com/office/officeart/2005/8/layout/process1"/>
    <dgm:cxn modelId="{EEBDF1DA-0C3E-4CF5-B65C-50F2E85154AA}" type="presOf" srcId="{69384F3C-AFDE-4772-9954-53B6D92F2CFB}" destId="{7F9127A4-7FA6-479D-ACFD-A0AD27B84B0C}" srcOrd="0" destOrd="0" presId="urn:microsoft.com/office/officeart/2005/8/layout/process1"/>
    <dgm:cxn modelId="{AEE4A4E3-A292-4AEB-9F71-C66A240B7CB9}" type="presOf" srcId="{76DA5E3A-1751-4177-A892-E619359E1C0B}" destId="{B20B4623-F474-4883-9B07-E374E0717E40}" srcOrd="0" destOrd="0" presId="urn:microsoft.com/office/officeart/2005/8/layout/process1"/>
    <dgm:cxn modelId="{08541CF2-86EB-456E-9228-4718FC79E466}" srcId="{69384F3C-AFDE-4772-9954-53B6D92F2CFB}" destId="{DBA3ED8E-F1C2-4E7B-B5C4-A2AA44BF288A}" srcOrd="3" destOrd="0" parTransId="{EC3EDD90-621C-4D63-88AA-F5D27B02EE57}" sibTransId="{BA40756F-5B68-4470-AD08-4CAC89218711}"/>
    <dgm:cxn modelId="{4CC30B66-D7DC-4BD0-88BC-6CF95A2539CC}" type="presParOf" srcId="{7F9127A4-7FA6-479D-ACFD-A0AD27B84B0C}" destId="{F8679CDB-53A7-41D8-9057-B12EB3EB4001}" srcOrd="0" destOrd="0" presId="urn:microsoft.com/office/officeart/2005/8/layout/process1"/>
    <dgm:cxn modelId="{F2FD96EA-7155-4938-9376-89657CC607D4}" type="presParOf" srcId="{7F9127A4-7FA6-479D-ACFD-A0AD27B84B0C}" destId="{0A6E8FBC-7167-4876-B1AA-890525698318}" srcOrd="1" destOrd="0" presId="urn:microsoft.com/office/officeart/2005/8/layout/process1"/>
    <dgm:cxn modelId="{C6339C56-42D0-44A8-8402-6EF0F3A6E1E3}" type="presParOf" srcId="{0A6E8FBC-7167-4876-B1AA-890525698318}" destId="{194F7626-EB02-4CE8-8ADA-EC895C211CFC}" srcOrd="0" destOrd="0" presId="urn:microsoft.com/office/officeart/2005/8/layout/process1"/>
    <dgm:cxn modelId="{970170AD-4AB8-4AFB-8F3C-601C8310642C}" type="presParOf" srcId="{7F9127A4-7FA6-479D-ACFD-A0AD27B84B0C}" destId="{283E0BE3-DC3C-4386-ADFC-9FC85D790CA9}" srcOrd="2" destOrd="0" presId="urn:microsoft.com/office/officeart/2005/8/layout/process1"/>
    <dgm:cxn modelId="{31D40F1C-DF40-482D-B0DF-9469C15E0302}" type="presParOf" srcId="{7F9127A4-7FA6-479D-ACFD-A0AD27B84B0C}" destId="{76B0C8A3-DE86-47D3-8EE8-508846D85F19}" srcOrd="3" destOrd="0" presId="urn:microsoft.com/office/officeart/2005/8/layout/process1"/>
    <dgm:cxn modelId="{4A19B3D0-E331-48A7-8299-38CF482EF7A6}" type="presParOf" srcId="{76B0C8A3-DE86-47D3-8EE8-508846D85F19}" destId="{275CB6AF-9DB3-4D79-B2CF-4C7DA79C0E08}" srcOrd="0" destOrd="0" presId="urn:microsoft.com/office/officeart/2005/8/layout/process1"/>
    <dgm:cxn modelId="{95C39C85-A95E-45E5-ABB2-425DA8D63B39}" type="presParOf" srcId="{7F9127A4-7FA6-479D-ACFD-A0AD27B84B0C}" destId="{B20B4623-F474-4883-9B07-E374E0717E40}" srcOrd="4" destOrd="0" presId="urn:microsoft.com/office/officeart/2005/8/layout/process1"/>
    <dgm:cxn modelId="{CD7EB6B8-82D0-4E08-B883-9CDADF96E1E4}" type="presParOf" srcId="{7F9127A4-7FA6-479D-ACFD-A0AD27B84B0C}" destId="{A05C7415-877B-4722-A8DB-F0533B81EB1A}" srcOrd="5" destOrd="0" presId="urn:microsoft.com/office/officeart/2005/8/layout/process1"/>
    <dgm:cxn modelId="{59DEBD92-7BFD-4444-B3B9-A193D05568C4}" type="presParOf" srcId="{A05C7415-877B-4722-A8DB-F0533B81EB1A}" destId="{FEC21C1D-1B4A-4C51-8ACC-5D2809AFA8A9}" srcOrd="0" destOrd="0" presId="urn:microsoft.com/office/officeart/2005/8/layout/process1"/>
    <dgm:cxn modelId="{99F1E734-C10C-442C-A0A0-51D22500AA4F}" type="presParOf" srcId="{7F9127A4-7FA6-479D-ACFD-A0AD27B84B0C}" destId="{8DF6495D-9AD0-4DD6-933B-57587C576009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9384F3C-AFDE-4772-9954-53B6D92F2CF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BACBD06-465B-42F7-B853-B6C00927D0D7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latin typeface="Dreaming Outloud Pro" panose="03050502040302030504" pitchFamily="66" charset="77"/>
              <a:cs typeface="Dreaming Outloud Pro" panose="03050502040302030504" pitchFamily="66" charset="77"/>
            </a:rPr>
            <a:t>Image inspection</a:t>
          </a:r>
        </a:p>
      </dgm:t>
    </dgm:pt>
    <dgm:pt modelId="{F53F30DA-B3E3-4357-870B-EB7EF78B5651}" type="parTrans" cxnId="{E311685A-223E-47DF-AA1D-D9D66DAC3F6D}">
      <dgm:prSet/>
      <dgm:spPr/>
      <dgm:t>
        <a:bodyPr/>
        <a:lstStyle/>
        <a:p>
          <a:endParaRPr lang="en-GB">
            <a:latin typeface="Dreaming Outloud Pro" panose="03050502040302030504" pitchFamily="66" charset="77"/>
            <a:cs typeface="Dreaming Outloud Pro" panose="03050502040302030504" pitchFamily="66" charset="77"/>
          </a:endParaRPr>
        </a:p>
      </dgm:t>
    </dgm:pt>
    <dgm:pt modelId="{FBE00C25-EA26-458A-8FCA-234CB1087AD4}" type="sibTrans" cxnId="{E311685A-223E-47DF-AA1D-D9D66DAC3F6D}">
      <dgm:prSet/>
      <dgm:spPr/>
      <dgm:t>
        <a:bodyPr/>
        <a:lstStyle/>
        <a:p>
          <a:endParaRPr lang="en-US" dirty="0">
            <a:latin typeface="Dreaming Outloud Pro" panose="03050502040302030504" pitchFamily="66" charset="77"/>
            <a:cs typeface="Dreaming Outloud Pro" panose="03050502040302030504" pitchFamily="66" charset="77"/>
          </a:endParaRPr>
        </a:p>
      </dgm:t>
    </dgm:pt>
    <dgm:pt modelId="{AB8E29DD-528A-4835-B2B5-EDCB9F7CA1DA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latin typeface="Dreaming Outloud Pro" panose="03050502040302030504" pitchFamily="66" charset="77"/>
              <a:cs typeface="Dreaming Outloud Pro" panose="03050502040302030504" pitchFamily="66" charset="77"/>
            </a:rPr>
            <a:t>Filtering</a:t>
          </a:r>
        </a:p>
      </dgm:t>
    </dgm:pt>
    <dgm:pt modelId="{6B21BCC6-F118-418B-B09E-9B644E2FB61C}" type="parTrans" cxnId="{4EFD15B5-7549-415B-A846-0FA1F15C28C4}">
      <dgm:prSet/>
      <dgm:spPr/>
      <dgm:t>
        <a:bodyPr/>
        <a:lstStyle/>
        <a:p>
          <a:endParaRPr lang="en-GB">
            <a:latin typeface="Dreaming Outloud Pro" panose="03050502040302030504" pitchFamily="66" charset="77"/>
            <a:cs typeface="Dreaming Outloud Pro" panose="03050502040302030504" pitchFamily="66" charset="77"/>
          </a:endParaRPr>
        </a:p>
      </dgm:t>
    </dgm:pt>
    <dgm:pt modelId="{21A328C9-BF80-4A64-A3C7-30342498F370}" type="sibTrans" cxnId="{4EFD15B5-7549-415B-A846-0FA1F15C28C4}">
      <dgm:prSet/>
      <dgm:spPr/>
      <dgm:t>
        <a:bodyPr/>
        <a:lstStyle/>
        <a:p>
          <a:endParaRPr lang="en-US" dirty="0">
            <a:latin typeface="Dreaming Outloud Pro" panose="03050502040302030504" pitchFamily="66" charset="77"/>
            <a:cs typeface="Dreaming Outloud Pro" panose="03050502040302030504" pitchFamily="66" charset="77"/>
          </a:endParaRPr>
        </a:p>
      </dgm:t>
    </dgm:pt>
    <dgm:pt modelId="{DBA3ED8E-F1C2-4E7B-B5C4-A2AA44BF288A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>
              <a:latin typeface="Dreaming Outloud Pro" panose="03050502040302030504" pitchFamily="66" charset="77"/>
              <a:cs typeface="Dreaming Outloud Pro" panose="03050502040302030504" pitchFamily="66" charset="77"/>
            </a:rPr>
            <a:t>Image measurements</a:t>
          </a:r>
        </a:p>
      </dgm:t>
    </dgm:pt>
    <dgm:pt modelId="{EC3EDD90-621C-4D63-88AA-F5D27B02EE57}" type="parTrans" cxnId="{08541CF2-86EB-456E-9228-4718FC79E466}">
      <dgm:prSet/>
      <dgm:spPr/>
      <dgm:t>
        <a:bodyPr/>
        <a:lstStyle/>
        <a:p>
          <a:endParaRPr lang="en-GB">
            <a:latin typeface="Dreaming Outloud Pro" panose="03050502040302030504" pitchFamily="66" charset="77"/>
            <a:cs typeface="Dreaming Outloud Pro" panose="03050502040302030504" pitchFamily="66" charset="77"/>
          </a:endParaRPr>
        </a:p>
      </dgm:t>
    </dgm:pt>
    <dgm:pt modelId="{BA40756F-5B68-4470-AD08-4CAC89218711}" type="sibTrans" cxnId="{08541CF2-86EB-456E-9228-4718FC79E466}">
      <dgm:prSet/>
      <dgm:spPr/>
      <dgm:t>
        <a:bodyPr/>
        <a:lstStyle/>
        <a:p>
          <a:endParaRPr lang="en-GB">
            <a:latin typeface="Dreaming Outloud Pro" panose="03050502040302030504" pitchFamily="66" charset="77"/>
            <a:cs typeface="Dreaming Outloud Pro" panose="03050502040302030504" pitchFamily="66" charset="77"/>
          </a:endParaRPr>
        </a:p>
      </dgm:t>
    </dgm:pt>
    <dgm:pt modelId="{76DA5E3A-1751-4177-A892-E619359E1C0B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latin typeface="Dreaming Outloud Pro" panose="03050502040302030504" pitchFamily="66" charset="77"/>
              <a:cs typeface="Dreaming Outloud Pro" panose="03050502040302030504" pitchFamily="66" charset="77"/>
            </a:rPr>
            <a:t>Segmentation and binary operations</a:t>
          </a:r>
        </a:p>
      </dgm:t>
    </dgm:pt>
    <dgm:pt modelId="{E0D9FCD2-6227-4AF5-B311-3E0F03390DD8}" type="parTrans" cxnId="{81AB2A86-7247-4E92-8E82-8A1F87FC9260}">
      <dgm:prSet/>
      <dgm:spPr/>
      <dgm:t>
        <a:bodyPr/>
        <a:lstStyle/>
        <a:p>
          <a:endParaRPr lang="en-GB">
            <a:latin typeface="Dreaming Outloud Pro" panose="03050502040302030504" pitchFamily="66" charset="77"/>
            <a:cs typeface="Dreaming Outloud Pro" panose="03050502040302030504" pitchFamily="66" charset="77"/>
          </a:endParaRPr>
        </a:p>
      </dgm:t>
    </dgm:pt>
    <dgm:pt modelId="{FAAE34FF-964A-4B69-9490-83587BE1D8AB}" type="sibTrans" cxnId="{81AB2A86-7247-4E92-8E82-8A1F87FC9260}">
      <dgm:prSet/>
      <dgm:spPr/>
      <dgm:t>
        <a:bodyPr/>
        <a:lstStyle/>
        <a:p>
          <a:endParaRPr lang="en-US" dirty="0">
            <a:latin typeface="Dreaming Outloud Pro" panose="03050502040302030504" pitchFamily="66" charset="77"/>
            <a:cs typeface="Dreaming Outloud Pro" panose="03050502040302030504" pitchFamily="66" charset="77"/>
          </a:endParaRPr>
        </a:p>
      </dgm:t>
    </dgm:pt>
    <dgm:pt modelId="{7F9127A4-7FA6-479D-ACFD-A0AD27B84B0C}" type="pres">
      <dgm:prSet presAssocID="{69384F3C-AFDE-4772-9954-53B6D92F2CFB}" presName="Name0" presStyleCnt="0">
        <dgm:presLayoutVars>
          <dgm:dir/>
          <dgm:resizeHandles val="exact"/>
        </dgm:presLayoutVars>
      </dgm:prSet>
      <dgm:spPr/>
    </dgm:pt>
    <dgm:pt modelId="{F8679CDB-53A7-41D8-9057-B12EB3EB4001}" type="pres">
      <dgm:prSet presAssocID="{4BACBD06-465B-42F7-B853-B6C00927D0D7}" presName="node" presStyleLbl="node1" presStyleIdx="0" presStyleCnt="4">
        <dgm:presLayoutVars>
          <dgm:bulletEnabled val="1"/>
        </dgm:presLayoutVars>
      </dgm:prSet>
      <dgm:spPr/>
    </dgm:pt>
    <dgm:pt modelId="{0A6E8FBC-7167-4876-B1AA-890525698318}" type="pres">
      <dgm:prSet presAssocID="{FBE00C25-EA26-458A-8FCA-234CB1087AD4}" presName="sibTrans" presStyleLbl="sibTrans2D1" presStyleIdx="0" presStyleCnt="3"/>
      <dgm:spPr/>
    </dgm:pt>
    <dgm:pt modelId="{194F7626-EB02-4CE8-8ADA-EC895C211CFC}" type="pres">
      <dgm:prSet presAssocID="{FBE00C25-EA26-458A-8FCA-234CB1087AD4}" presName="connectorText" presStyleLbl="sibTrans2D1" presStyleIdx="0" presStyleCnt="3"/>
      <dgm:spPr/>
    </dgm:pt>
    <dgm:pt modelId="{283E0BE3-DC3C-4386-ADFC-9FC85D790CA9}" type="pres">
      <dgm:prSet presAssocID="{AB8E29DD-528A-4835-B2B5-EDCB9F7CA1DA}" presName="node" presStyleLbl="node1" presStyleIdx="1" presStyleCnt="4">
        <dgm:presLayoutVars>
          <dgm:bulletEnabled val="1"/>
        </dgm:presLayoutVars>
      </dgm:prSet>
      <dgm:spPr/>
    </dgm:pt>
    <dgm:pt modelId="{76B0C8A3-DE86-47D3-8EE8-508846D85F19}" type="pres">
      <dgm:prSet presAssocID="{21A328C9-BF80-4A64-A3C7-30342498F370}" presName="sibTrans" presStyleLbl="sibTrans2D1" presStyleIdx="1" presStyleCnt="3"/>
      <dgm:spPr/>
    </dgm:pt>
    <dgm:pt modelId="{275CB6AF-9DB3-4D79-B2CF-4C7DA79C0E08}" type="pres">
      <dgm:prSet presAssocID="{21A328C9-BF80-4A64-A3C7-30342498F370}" presName="connectorText" presStyleLbl="sibTrans2D1" presStyleIdx="1" presStyleCnt="3"/>
      <dgm:spPr/>
    </dgm:pt>
    <dgm:pt modelId="{B20B4623-F474-4883-9B07-E374E0717E40}" type="pres">
      <dgm:prSet presAssocID="{76DA5E3A-1751-4177-A892-E619359E1C0B}" presName="node" presStyleLbl="node1" presStyleIdx="2" presStyleCnt="4">
        <dgm:presLayoutVars>
          <dgm:bulletEnabled val="1"/>
        </dgm:presLayoutVars>
      </dgm:prSet>
      <dgm:spPr/>
    </dgm:pt>
    <dgm:pt modelId="{A05C7415-877B-4722-A8DB-F0533B81EB1A}" type="pres">
      <dgm:prSet presAssocID="{FAAE34FF-964A-4B69-9490-83587BE1D8AB}" presName="sibTrans" presStyleLbl="sibTrans2D1" presStyleIdx="2" presStyleCnt="3"/>
      <dgm:spPr/>
    </dgm:pt>
    <dgm:pt modelId="{FEC21C1D-1B4A-4C51-8ACC-5D2809AFA8A9}" type="pres">
      <dgm:prSet presAssocID="{FAAE34FF-964A-4B69-9490-83587BE1D8AB}" presName="connectorText" presStyleLbl="sibTrans2D1" presStyleIdx="2" presStyleCnt="3"/>
      <dgm:spPr/>
    </dgm:pt>
    <dgm:pt modelId="{8DF6495D-9AD0-4DD6-933B-57587C576009}" type="pres">
      <dgm:prSet presAssocID="{DBA3ED8E-F1C2-4E7B-B5C4-A2AA44BF288A}" presName="node" presStyleLbl="node1" presStyleIdx="3" presStyleCnt="4">
        <dgm:presLayoutVars>
          <dgm:bulletEnabled val="1"/>
        </dgm:presLayoutVars>
      </dgm:prSet>
      <dgm:spPr/>
    </dgm:pt>
  </dgm:ptLst>
  <dgm:cxnLst>
    <dgm:cxn modelId="{9FF0E704-2A0A-4A2F-8F15-36383A049FEA}" type="presOf" srcId="{FBE00C25-EA26-458A-8FCA-234CB1087AD4}" destId="{194F7626-EB02-4CE8-8ADA-EC895C211CFC}" srcOrd="1" destOrd="0" presId="urn:microsoft.com/office/officeart/2005/8/layout/process1"/>
    <dgm:cxn modelId="{E68A3D1C-4407-4639-8507-59475A94F9DC}" type="presOf" srcId="{FBE00C25-EA26-458A-8FCA-234CB1087AD4}" destId="{0A6E8FBC-7167-4876-B1AA-890525698318}" srcOrd="0" destOrd="0" presId="urn:microsoft.com/office/officeart/2005/8/layout/process1"/>
    <dgm:cxn modelId="{D0005037-0C7A-4417-8DFF-40B2C1F99AA0}" type="presOf" srcId="{21A328C9-BF80-4A64-A3C7-30342498F370}" destId="{76B0C8A3-DE86-47D3-8EE8-508846D85F19}" srcOrd="0" destOrd="0" presId="urn:microsoft.com/office/officeart/2005/8/layout/process1"/>
    <dgm:cxn modelId="{935F9E3A-8FC2-450C-BB2C-F53A8886FFDA}" type="presOf" srcId="{FAAE34FF-964A-4B69-9490-83587BE1D8AB}" destId="{A05C7415-877B-4722-A8DB-F0533B81EB1A}" srcOrd="0" destOrd="0" presId="urn:microsoft.com/office/officeart/2005/8/layout/process1"/>
    <dgm:cxn modelId="{E311685A-223E-47DF-AA1D-D9D66DAC3F6D}" srcId="{69384F3C-AFDE-4772-9954-53B6D92F2CFB}" destId="{4BACBD06-465B-42F7-B853-B6C00927D0D7}" srcOrd="0" destOrd="0" parTransId="{F53F30DA-B3E3-4357-870B-EB7EF78B5651}" sibTransId="{FBE00C25-EA26-458A-8FCA-234CB1087AD4}"/>
    <dgm:cxn modelId="{95F66265-0487-46D4-BAF1-B1984C82E591}" type="presOf" srcId="{21A328C9-BF80-4A64-A3C7-30342498F370}" destId="{275CB6AF-9DB3-4D79-B2CF-4C7DA79C0E08}" srcOrd="1" destOrd="0" presId="urn:microsoft.com/office/officeart/2005/8/layout/process1"/>
    <dgm:cxn modelId="{C6F1E277-D341-4B24-9B2E-E5537B120C7A}" type="presOf" srcId="{AB8E29DD-528A-4835-B2B5-EDCB9F7CA1DA}" destId="{283E0BE3-DC3C-4386-ADFC-9FC85D790CA9}" srcOrd="0" destOrd="0" presId="urn:microsoft.com/office/officeart/2005/8/layout/process1"/>
    <dgm:cxn modelId="{81AB2A86-7247-4E92-8E82-8A1F87FC9260}" srcId="{69384F3C-AFDE-4772-9954-53B6D92F2CFB}" destId="{76DA5E3A-1751-4177-A892-E619359E1C0B}" srcOrd="2" destOrd="0" parTransId="{E0D9FCD2-6227-4AF5-B311-3E0F03390DD8}" sibTransId="{FAAE34FF-964A-4B69-9490-83587BE1D8AB}"/>
    <dgm:cxn modelId="{545F159B-4C86-4DFE-A191-C92A95E3D144}" type="presOf" srcId="{4BACBD06-465B-42F7-B853-B6C00927D0D7}" destId="{F8679CDB-53A7-41D8-9057-B12EB3EB4001}" srcOrd="0" destOrd="0" presId="urn:microsoft.com/office/officeart/2005/8/layout/process1"/>
    <dgm:cxn modelId="{FADEA99C-DF34-4FF4-B3A4-636B2721E3E7}" type="presOf" srcId="{FAAE34FF-964A-4B69-9490-83587BE1D8AB}" destId="{FEC21C1D-1B4A-4C51-8ACC-5D2809AFA8A9}" srcOrd="1" destOrd="0" presId="urn:microsoft.com/office/officeart/2005/8/layout/process1"/>
    <dgm:cxn modelId="{4EFD15B5-7549-415B-A846-0FA1F15C28C4}" srcId="{69384F3C-AFDE-4772-9954-53B6D92F2CFB}" destId="{AB8E29DD-528A-4835-B2B5-EDCB9F7CA1DA}" srcOrd="1" destOrd="0" parTransId="{6B21BCC6-F118-418B-B09E-9B644E2FB61C}" sibTransId="{21A328C9-BF80-4A64-A3C7-30342498F370}"/>
    <dgm:cxn modelId="{E1B4A2BC-7ECA-4A13-B00A-190C569509C9}" type="presOf" srcId="{DBA3ED8E-F1C2-4E7B-B5C4-A2AA44BF288A}" destId="{8DF6495D-9AD0-4DD6-933B-57587C576009}" srcOrd="0" destOrd="0" presId="urn:microsoft.com/office/officeart/2005/8/layout/process1"/>
    <dgm:cxn modelId="{EEBDF1DA-0C3E-4CF5-B65C-50F2E85154AA}" type="presOf" srcId="{69384F3C-AFDE-4772-9954-53B6D92F2CFB}" destId="{7F9127A4-7FA6-479D-ACFD-A0AD27B84B0C}" srcOrd="0" destOrd="0" presId="urn:microsoft.com/office/officeart/2005/8/layout/process1"/>
    <dgm:cxn modelId="{AEE4A4E3-A292-4AEB-9F71-C66A240B7CB9}" type="presOf" srcId="{76DA5E3A-1751-4177-A892-E619359E1C0B}" destId="{B20B4623-F474-4883-9B07-E374E0717E40}" srcOrd="0" destOrd="0" presId="urn:microsoft.com/office/officeart/2005/8/layout/process1"/>
    <dgm:cxn modelId="{08541CF2-86EB-456E-9228-4718FC79E466}" srcId="{69384F3C-AFDE-4772-9954-53B6D92F2CFB}" destId="{DBA3ED8E-F1C2-4E7B-B5C4-A2AA44BF288A}" srcOrd="3" destOrd="0" parTransId="{EC3EDD90-621C-4D63-88AA-F5D27B02EE57}" sibTransId="{BA40756F-5B68-4470-AD08-4CAC89218711}"/>
    <dgm:cxn modelId="{4CC30B66-D7DC-4BD0-88BC-6CF95A2539CC}" type="presParOf" srcId="{7F9127A4-7FA6-479D-ACFD-A0AD27B84B0C}" destId="{F8679CDB-53A7-41D8-9057-B12EB3EB4001}" srcOrd="0" destOrd="0" presId="urn:microsoft.com/office/officeart/2005/8/layout/process1"/>
    <dgm:cxn modelId="{F2FD96EA-7155-4938-9376-89657CC607D4}" type="presParOf" srcId="{7F9127A4-7FA6-479D-ACFD-A0AD27B84B0C}" destId="{0A6E8FBC-7167-4876-B1AA-890525698318}" srcOrd="1" destOrd="0" presId="urn:microsoft.com/office/officeart/2005/8/layout/process1"/>
    <dgm:cxn modelId="{C6339C56-42D0-44A8-8402-6EF0F3A6E1E3}" type="presParOf" srcId="{0A6E8FBC-7167-4876-B1AA-890525698318}" destId="{194F7626-EB02-4CE8-8ADA-EC895C211CFC}" srcOrd="0" destOrd="0" presId="urn:microsoft.com/office/officeart/2005/8/layout/process1"/>
    <dgm:cxn modelId="{970170AD-4AB8-4AFB-8F3C-601C8310642C}" type="presParOf" srcId="{7F9127A4-7FA6-479D-ACFD-A0AD27B84B0C}" destId="{283E0BE3-DC3C-4386-ADFC-9FC85D790CA9}" srcOrd="2" destOrd="0" presId="urn:microsoft.com/office/officeart/2005/8/layout/process1"/>
    <dgm:cxn modelId="{31D40F1C-DF40-482D-B0DF-9469C15E0302}" type="presParOf" srcId="{7F9127A4-7FA6-479D-ACFD-A0AD27B84B0C}" destId="{76B0C8A3-DE86-47D3-8EE8-508846D85F19}" srcOrd="3" destOrd="0" presId="urn:microsoft.com/office/officeart/2005/8/layout/process1"/>
    <dgm:cxn modelId="{4A19B3D0-E331-48A7-8299-38CF482EF7A6}" type="presParOf" srcId="{76B0C8A3-DE86-47D3-8EE8-508846D85F19}" destId="{275CB6AF-9DB3-4D79-B2CF-4C7DA79C0E08}" srcOrd="0" destOrd="0" presId="urn:microsoft.com/office/officeart/2005/8/layout/process1"/>
    <dgm:cxn modelId="{95C39C85-A95E-45E5-ABB2-425DA8D63B39}" type="presParOf" srcId="{7F9127A4-7FA6-479D-ACFD-A0AD27B84B0C}" destId="{B20B4623-F474-4883-9B07-E374E0717E40}" srcOrd="4" destOrd="0" presId="urn:microsoft.com/office/officeart/2005/8/layout/process1"/>
    <dgm:cxn modelId="{CD7EB6B8-82D0-4E08-B883-9CDADF96E1E4}" type="presParOf" srcId="{7F9127A4-7FA6-479D-ACFD-A0AD27B84B0C}" destId="{A05C7415-877B-4722-A8DB-F0533B81EB1A}" srcOrd="5" destOrd="0" presId="urn:microsoft.com/office/officeart/2005/8/layout/process1"/>
    <dgm:cxn modelId="{59DEBD92-7BFD-4444-B3B9-A193D05568C4}" type="presParOf" srcId="{A05C7415-877B-4722-A8DB-F0533B81EB1A}" destId="{FEC21C1D-1B4A-4C51-8ACC-5D2809AFA8A9}" srcOrd="0" destOrd="0" presId="urn:microsoft.com/office/officeart/2005/8/layout/process1"/>
    <dgm:cxn modelId="{99F1E734-C10C-442C-A0A0-51D22500AA4F}" type="presParOf" srcId="{7F9127A4-7FA6-479D-ACFD-A0AD27B84B0C}" destId="{8DF6495D-9AD0-4DD6-933B-57587C576009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9384F3C-AFDE-4772-9954-53B6D92F2CF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BACBD06-465B-42F7-B853-B6C00927D0D7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latin typeface="Dreaming Outloud Pro" panose="03050502040302030504" pitchFamily="66" charset="77"/>
              <a:cs typeface="Dreaming Outloud Pro" panose="03050502040302030504" pitchFamily="66" charset="77"/>
            </a:rPr>
            <a:t>Image inspection</a:t>
          </a:r>
        </a:p>
      </dgm:t>
    </dgm:pt>
    <dgm:pt modelId="{F53F30DA-B3E3-4357-870B-EB7EF78B5651}" type="parTrans" cxnId="{E311685A-223E-47DF-AA1D-D9D66DAC3F6D}">
      <dgm:prSet/>
      <dgm:spPr/>
      <dgm:t>
        <a:bodyPr/>
        <a:lstStyle/>
        <a:p>
          <a:endParaRPr lang="en-GB">
            <a:latin typeface="Dreaming Outloud Pro" panose="03050502040302030504" pitchFamily="66" charset="77"/>
            <a:cs typeface="Dreaming Outloud Pro" panose="03050502040302030504" pitchFamily="66" charset="77"/>
          </a:endParaRPr>
        </a:p>
      </dgm:t>
    </dgm:pt>
    <dgm:pt modelId="{FBE00C25-EA26-458A-8FCA-234CB1087AD4}" type="sibTrans" cxnId="{E311685A-223E-47DF-AA1D-D9D66DAC3F6D}">
      <dgm:prSet/>
      <dgm:spPr/>
      <dgm:t>
        <a:bodyPr/>
        <a:lstStyle/>
        <a:p>
          <a:endParaRPr lang="en-US" dirty="0">
            <a:latin typeface="Dreaming Outloud Pro" panose="03050502040302030504" pitchFamily="66" charset="77"/>
            <a:cs typeface="Dreaming Outloud Pro" panose="03050502040302030504" pitchFamily="66" charset="77"/>
          </a:endParaRPr>
        </a:p>
      </dgm:t>
    </dgm:pt>
    <dgm:pt modelId="{AB8E29DD-528A-4835-B2B5-EDCB9F7CA1DA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latin typeface="Dreaming Outloud Pro" panose="03050502040302030504" pitchFamily="66" charset="77"/>
              <a:cs typeface="Dreaming Outloud Pro" panose="03050502040302030504" pitchFamily="66" charset="77"/>
            </a:rPr>
            <a:t>Filtering</a:t>
          </a:r>
        </a:p>
      </dgm:t>
    </dgm:pt>
    <dgm:pt modelId="{6B21BCC6-F118-418B-B09E-9B644E2FB61C}" type="parTrans" cxnId="{4EFD15B5-7549-415B-A846-0FA1F15C28C4}">
      <dgm:prSet/>
      <dgm:spPr/>
      <dgm:t>
        <a:bodyPr/>
        <a:lstStyle/>
        <a:p>
          <a:endParaRPr lang="en-GB">
            <a:latin typeface="Dreaming Outloud Pro" panose="03050502040302030504" pitchFamily="66" charset="77"/>
            <a:cs typeface="Dreaming Outloud Pro" panose="03050502040302030504" pitchFamily="66" charset="77"/>
          </a:endParaRPr>
        </a:p>
      </dgm:t>
    </dgm:pt>
    <dgm:pt modelId="{21A328C9-BF80-4A64-A3C7-30342498F370}" type="sibTrans" cxnId="{4EFD15B5-7549-415B-A846-0FA1F15C28C4}">
      <dgm:prSet/>
      <dgm:spPr/>
      <dgm:t>
        <a:bodyPr/>
        <a:lstStyle/>
        <a:p>
          <a:endParaRPr lang="en-US" dirty="0">
            <a:latin typeface="Dreaming Outloud Pro" panose="03050502040302030504" pitchFamily="66" charset="77"/>
            <a:cs typeface="Dreaming Outloud Pro" panose="03050502040302030504" pitchFamily="66" charset="77"/>
          </a:endParaRPr>
        </a:p>
      </dgm:t>
    </dgm:pt>
    <dgm:pt modelId="{DBA3ED8E-F1C2-4E7B-B5C4-A2AA44BF288A}">
      <dgm:prSet phldrT="[Text]"/>
      <dgm:spPr>
        <a:solidFill>
          <a:schemeClr val="accent1">
            <a:lumMod val="20000"/>
            <a:lumOff val="80000"/>
          </a:schemeClr>
        </a:solidFill>
      </dgm:spPr>
      <dgm:t>
        <a:bodyPr/>
        <a:lstStyle/>
        <a:p>
          <a:r>
            <a:rPr lang="en-US" dirty="0">
              <a:latin typeface="Dreaming Outloud Pro" panose="03050502040302030504" pitchFamily="66" charset="77"/>
              <a:cs typeface="Dreaming Outloud Pro" panose="03050502040302030504" pitchFamily="66" charset="77"/>
            </a:rPr>
            <a:t>Image measurements</a:t>
          </a:r>
        </a:p>
      </dgm:t>
    </dgm:pt>
    <dgm:pt modelId="{EC3EDD90-621C-4D63-88AA-F5D27B02EE57}" type="parTrans" cxnId="{08541CF2-86EB-456E-9228-4718FC79E466}">
      <dgm:prSet/>
      <dgm:spPr/>
      <dgm:t>
        <a:bodyPr/>
        <a:lstStyle/>
        <a:p>
          <a:endParaRPr lang="en-GB">
            <a:latin typeface="Dreaming Outloud Pro" panose="03050502040302030504" pitchFamily="66" charset="77"/>
            <a:cs typeface="Dreaming Outloud Pro" panose="03050502040302030504" pitchFamily="66" charset="77"/>
          </a:endParaRPr>
        </a:p>
      </dgm:t>
    </dgm:pt>
    <dgm:pt modelId="{BA40756F-5B68-4470-AD08-4CAC89218711}" type="sibTrans" cxnId="{08541CF2-86EB-456E-9228-4718FC79E466}">
      <dgm:prSet/>
      <dgm:spPr/>
      <dgm:t>
        <a:bodyPr/>
        <a:lstStyle/>
        <a:p>
          <a:endParaRPr lang="en-GB">
            <a:latin typeface="Dreaming Outloud Pro" panose="03050502040302030504" pitchFamily="66" charset="77"/>
            <a:cs typeface="Dreaming Outloud Pro" panose="03050502040302030504" pitchFamily="66" charset="77"/>
          </a:endParaRPr>
        </a:p>
      </dgm:t>
    </dgm:pt>
    <dgm:pt modelId="{76DA5E3A-1751-4177-A892-E619359E1C0B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>
              <a:latin typeface="Dreaming Outloud Pro" panose="03050502040302030504" pitchFamily="66" charset="77"/>
              <a:cs typeface="Dreaming Outloud Pro" panose="03050502040302030504" pitchFamily="66" charset="77"/>
            </a:rPr>
            <a:t>Segmentation and binary operations</a:t>
          </a:r>
        </a:p>
      </dgm:t>
    </dgm:pt>
    <dgm:pt modelId="{E0D9FCD2-6227-4AF5-B311-3E0F03390DD8}" type="parTrans" cxnId="{81AB2A86-7247-4E92-8E82-8A1F87FC9260}">
      <dgm:prSet/>
      <dgm:spPr/>
      <dgm:t>
        <a:bodyPr/>
        <a:lstStyle/>
        <a:p>
          <a:endParaRPr lang="en-GB">
            <a:latin typeface="Dreaming Outloud Pro" panose="03050502040302030504" pitchFamily="66" charset="77"/>
            <a:cs typeface="Dreaming Outloud Pro" panose="03050502040302030504" pitchFamily="66" charset="77"/>
          </a:endParaRPr>
        </a:p>
      </dgm:t>
    </dgm:pt>
    <dgm:pt modelId="{FAAE34FF-964A-4B69-9490-83587BE1D8AB}" type="sibTrans" cxnId="{81AB2A86-7247-4E92-8E82-8A1F87FC9260}">
      <dgm:prSet/>
      <dgm:spPr/>
      <dgm:t>
        <a:bodyPr/>
        <a:lstStyle/>
        <a:p>
          <a:endParaRPr lang="en-US" dirty="0">
            <a:latin typeface="Dreaming Outloud Pro" panose="03050502040302030504" pitchFamily="66" charset="77"/>
            <a:cs typeface="Dreaming Outloud Pro" panose="03050502040302030504" pitchFamily="66" charset="77"/>
          </a:endParaRPr>
        </a:p>
      </dgm:t>
    </dgm:pt>
    <dgm:pt modelId="{7F9127A4-7FA6-479D-ACFD-A0AD27B84B0C}" type="pres">
      <dgm:prSet presAssocID="{69384F3C-AFDE-4772-9954-53B6D92F2CFB}" presName="Name0" presStyleCnt="0">
        <dgm:presLayoutVars>
          <dgm:dir/>
          <dgm:resizeHandles val="exact"/>
        </dgm:presLayoutVars>
      </dgm:prSet>
      <dgm:spPr/>
    </dgm:pt>
    <dgm:pt modelId="{F8679CDB-53A7-41D8-9057-B12EB3EB4001}" type="pres">
      <dgm:prSet presAssocID="{4BACBD06-465B-42F7-B853-B6C00927D0D7}" presName="node" presStyleLbl="node1" presStyleIdx="0" presStyleCnt="4">
        <dgm:presLayoutVars>
          <dgm:bulletEnabled val="1"/>
        </dgm:presLayoutVars>
      </dgm:prSet>
      <dgm:spPr/>
    </dgm:pt>
    <dgm:pt modelId="{0A6E8FBC-7167-4876-B1AA-890525698318}" type="pres">
      <dgm:prSet presAssocID="{FBE00C25-EA26-458A-8FCA-234CB1087AD4}" presName="sibTrans" presStyleLbl="sibTrans2D1" presStyleIdx="0" presStyleCnt="3"/>
      <dgm:spPr/>
    </dgm:pt>
    <dgm:pt modelId="{194F7626-EB02-4CE8-8ADA-EC895C211CFC}" type="pres">
      <dgm:prSet presAssocID="{FBE00C25-EA26-458A-8FCA-234CB1087AD4}" presName="connectorText" presStyleLbl="sibTrans2D1" presStyleIdx="0" presStyleCnt="3"/>
      <dgm:spPr/>
    </dgm:pt>
    <dgm:pt modelId="{283E0BE3-DC3C-4386-ADFC-9FC85D790CA9}" type="pres">
      <dgm:prSet presAssocID="{AB8E29DD-528A-4835-B2B5-EDCB9F7CA1DA}" presName="node" presStyleLbl="node1" presStyleIdx="1" presStyleCnt="4">
        <dgm:presLayoutVars>
          <dgm:bulletEnabled val="1"/>
        </dgm:presLayoutVars>
      </dgm:prSet>
      <dgm:spPr/>
    </dgm:pt>
    <dgm:pt modelId="{76B0C8A3-DE86-47D3-8EE8-508846D85F19}" type="pres">
      <dgm:prSet presAssocID="{21A328C9-BF80-4A64-A3C7-30342498F370}" presName="sibTrans" presStyleLbl="sibTrans2D1" presStyleIdx="1" presStyleCnt="3"/>
      <dgm:spPr/>
    </dgm:pt>
    <dgm:pt modelId="{275CB6AF-9DB3-4D79-B2CF-4C7DA79C0E08}" type="pres">
      <dgm:prSet presAssocID="{21A328C9-BF80-4A64-A3C7-30342498F370}" presName="connectorText" presStyleLbl="sibTrans2D1" presStyleIdx="1" presStyleCnt="3"/>
      <dgm:spPr/>
    </dgm:pt>
    <dgm:pt modelId="{B20B4623-F474-4883-9B07-E374E0717E40}" type="pres">
      <dgm:prSet presAssocID="{76DA5E3A-1751-4177-A892-E619359E1C0B}" presName="node" presStyleLbl="node1" presStyleIdx="2" presStyleCnt="4">
        <dgm:presLayoutVars>
          <dgm:bulletEnabled val="1"/>
        </dgm:presLayoutVars>
      </dgm:prSet>
      <dgm:spPr/>
    </dgm:pt>
    <dgm:pt modelId="{A05C7415-877B-4722-A8DB-F0533B81EB1A}" type="pres">
      <dgm:prSet presAssocID="{FAAE34FF-964A-4B69-9490-83587BE1D8AB}" presName="sibTrans" presStyleLbl="sibTrans2D1" presStyleIdx="2" presStyleCnt="3"/>
      <dgm:spPr/>
    </dgm:pt>
    <dgm:pt modelId="{FEC21C1D-1B4A-4C51-8ACC-5D2809AFA8A9}" type="pres">
      <dgm:prSet presAssocID="{FAAE34FF-964A-4B69-9490-83587BE1D8AB}" presName="connectorText" presStyleLbl="sibTrans2D1" presStyleIdx="2" presStyleCnt="3"/>
      <dgm:spPr/>
    </dgm:pt>
    <dgm:pt modelId="{8DF6495D-9AD0-4DD6-933B-57587C576009}" type="pres">
      <dgm:prSet presAssocID="{DBA3ED8E-F1C2-4E7B-B5C4-A2AA44BF288A}" presName="node" presStyleLbl="node1" presStyleIdx="3" presStyleCnt="4">
        <dgm:presLayoutVars>
          <dgm:bulletEnabled val="1"/>
        </dgm:presLayoutVars>
      </dgm:prSet>
      <dgm:spPr/>
    </dgm:pt>
  </dgm:ptLst>
  <dgm:cxnLst>
    <dgm:cxn modelId="{9FF0E704-2A0A-4A2F-8F15-36383A049FEA}" type="presOf" srcId="{FBE00C25-EA26-458A-8FCA-234CB1087AD4}" destId="{194F7626-EB02-4CE8-8ADA-EC895C211CFC}" srcOrd="1" destOrd="0" presId="urn:microsoft.com/office/officeart/2005/8/layout/process1"/>
    <dgm:cxn modelId="{E68A3D1C-4407-4639-8507-59475A94F9DC}" type="presOf" srcId="{FBE00C25-EA26-458A-8FCA-234CB1087AD4}" destId="{0A6E8FBC-7167-4876-B1AA-890525698318}" srcOrd="0" destOrd="0" presId="urn:microsoft.com/office/officeart/2005/8/layout/process1"/>
    <dgm:cxn modelId="{D0005037-0C7A-4417-8DFF-40B2C1F99AA0}" type="presOf" srcId="{21A328C9-BF80-4A64-A3C7-30342498F370}" destId="{76B0C8A3-DE86-47D3-8EE8-508846D85F19}" srcOrd="0" destOrd="0" presId="urn:microsoft.com/office/officeart/2005/8/layout/process1"/>
    <dgm:cxn modelId="{935F9E3A-8FC2-450C-BB2C-F53A8886FFDA}" type="presOf" srcId="{FAAE34FF-964A-4B69-9490-83587BE1D8AB}" destId="{A05C7415-877B-4722-A8DB-F0533B81EB1A}" srcOrd="0" destOrd="0" presId="urn:microsoft.com/office/officeart/2005/8/layout/process1"/>
    <dgm:cxn modelId="{E311685A-223E-47DF-AA1D-D9D66DAC3F6D}" srcId="{69384F3C-AFDE-4772-9954-53B6D92F2CFB}" destId="{4BACBD06-465B-42F7-B853-B6C00927D0D7}" srcOrd="0" destOrd="0" parTransId="{F53F30DA-B3E3-4357-870B-EB7EF78B5651}" sibTransId="{FBE00C25-EA26-458A-8FCA-234CB1087AD4}"/>
    <dgm:cxn modelId="{95F66265-0487-46D4-BAF1-B1984C82E591}" type="presOf" srcId="{21A328C9-BF80-4A64-A3C7-30342498F370}" destId="{275CB6AF-9DB3-4D79-B2CF-4C7DA79C0E08}" srcOrd="1" destOrd="0" presId="urn:microsoft.com/office/officeart/2005/8/layout/process1"/>
    <dgm:cxn modelId="{C6F1E277-D341-4B24-9B2E-E5537B120C7A}" type="presOf" srcId="{AB8E29DD-528A-4835-B2B5-EDCB9F7CA1DA}" destId="{283E0BE3-DC3C-4386-ADFC-9FC85D790CA9}" srcOrd="0" destOrd="0" presId="urn:microsoft.com/office/officeart/2005/8/layout/process1"/>
    <dgm:cxn modelId="{81AB2A86-7247-4E92-8E82-8A1F87FC9260}" srcId="{69384F3C-AFDE-4772-9954-53B6D92F2CFB}" destId="{76DA5E3A-1751-4177-A892-E619359E1C0B}" srcOrd="2" destOrd="0" parTransId="{E0D9FCD2-6227-4AF5-B311-3E0F03390DD8}" sibTransId="{FAAE34FF-964A-4B69-9490-83587BE1D8AB}"/>
    <dgm:cxn modelId="{545F159B-4C86-4DFE-A191-C92A95E3D144}" type="presOf" srcId="{4BACBD06-465B-42F7-B853-B6C00927D0D7}" destId="{F8679CDB-53A7-41D8-9057-B12EB3EB4001}" srcOrd="0" destOrd="0" presId="urn:microsoft.com/office/officeart/2005/8/layout/process1"/>
    <dgm:cxn modelId="{FADEA99C-DF34-4FF4-B3A4-636B2721E3E7}" type="presOf" srcId="{FAAE34FF-964A-4B69-9490-83587BE1D8AB}" destId="{FEC21C1D-1B4A-4C51-8ACC-5D2809AFA8A9}" srcOrd="1" destOrd="0" presId="urn:microsoft.com/office/officeart/2005/8/layout/process1"/>
    <dgm:cxn modelId="{4EFD15B5-7549-415B-A846-0FA1F15C28C4}" srcId="{69384F3C-AFDE-4772-9954-53B6D92F2CFB}" destId="{AB8E29DD-528A-4835-B2B5-EDCB9F7CA1DA}" srcOrd="1" destOrd="0" parTransId="{6B21BCC6-F118-418B-B09E-9B644E2FB61C}" sibTransId="{21A328C9-BF80-4A64-A3C7-30342498F370}"/>
    <dgm:cxn modelId="{E1B4A2BC-7ECA-4A13-B00A-190C569509C9}" type="presOf" srcId="{DBA3ED8E-F1C2-4E7B-B5C4-A2AA44BF288A}" destId="{8DF6495D-9AD0-4DD6-933B-57587C576009}" srcOrd="0" destOrd="0" presId="urn:microsoft.com/office/officeart/2005/8/layout/process1"/>
    <dgm:cxn modelId="{EEBDF1DA-0C3E-4CF5-B65C-50F2E85154AA}" type="presOf" srcId="{69384F3C-AFDE-4772-9954-53B6D92F2CFB}" destId="{7F9127A4-7FA6-479D-ACFD-A0AD27B84B0C}" srcOrd="0" destOrd="0" presId="urn:microsoft.com/office/officeart/2005/8/layout/process1"/>
    <dgm:cxn modelId="{AEE4A4E3-A292-4AEB-9F71-C66A240B7CB9}" type="presOf" srcId="{76DA5E3A-1751-4177-A892-E619359E1C0B}" destId="{B20B4623-F474-4883-9B07-E374E0717E40}" srcOrd="0" destOrd="0" presId="urn:microsoft.com/office/officeart/2005/8/layout/process1"/>
    <dgm:cxn modelId="{08541CF2-86EB-456E-9228-4718FC79E466}" srcId="{69384F3C-AFDE-4772-9954-53B6D92F2CFB}" destId="{DBA3ED8E-F1C2-4E7B-B5C4-A2AA44BF288A}" srcOrd="3" destOrd="0" parTransId="{EC3EDD90-621C-4D63-88AA-F5D27B02EE57}" sibTransId="{BA40756F-5B68-4470-AD08-4CAC89218711}"/>
    <dgm:cxn modelId="{4CC30B66-D7DC-4BD0-88BC-6CF95A2539CC}" type="presParOf" srcId="{7F9127A4-7FA6-479D-ACFD-A0AD27B84B0C}" destId="{F8679CDB-53A7-41D8-9057-B12EB3EB4001}" srcOrd="0" destOrd="0" presId="urn:microsoft.com/office/officeart/2005/8/layout/process1"/>
    <dgm:cxn modelId="{F2FD96EA-7155-4938-9376-89657CC607D4}" type="presParOf" srcId="{7F9127A4-7FA6-479D-ACFD-A0AD27B84B0C}" destId="{0A6E8FBC-7167-4876-B1AA-890525698318}" srcOrd="1" destOrd="0" presId="urn:microsoft.com/office/officeart/2005/8/layout/process1"/>
    <dgm:cxn modelId="{C6339C56-42D0-44A8-8402-6EF0F3A6E1E3}" type="presParOf" srcId="{0A6E8FBC-7167-4876-B1AA-890525698318}" destId="{194F7626-EB02-4CE8-8ADA-EC895C211CFC}" srcOrd="0" destOrd="0" presId="urn:microsoft.com/office/officeart/2005/8/layout/process1"/>
    <dgm:cxn modelId="{970170AD-4AB8-4AFB-8F3C-601C8310642C}" type="presParOf" srcId="{7F9127A4-7FA6-479D-ACFD-A0AD27B84B0C}" destId="{283E0BE3-DC3C-4386-ADFC-9FC85D790CA9}" srcOrd="2" destOrd="0" presId="urn:microsoft.com/office/officeart/2005/8/layout/process1"/>
    <dgm:cxn modelId="{31D40F1C-DF40-482D-B0DF-9469C15E0302}" type="presParOf" srcId="{7F9127A4-7FA6-479D-ACFD-A0AD27B84B0C}" destId="{76B0C8A3-DE86-47D3-8EE8-508846D85F19}" srcOrd="3" destOrd="0" presId="urn:microsoft.com/office/officeart/2005/8/layout/process1"/>
    <dgm:cxn modelId="{4A19B3D0-E331-48A7-8299-38CF482EF7A6}" type="presParOf" srcId="{76B0C8A3-DE86-47D3-8EE8-508846D85F19}" destId="{275CB6AF-9DB3-4D79-B2CF-4C7DA79C0E08}" srcOrd="0" destOrd="0" presId="urn:microsoft.com/office/officeart/2005/8/layout/process1"/>
    <dgm:cxn modelId="{95C39C85-A95E-45E5-ABB2-425DA8D63B39}" type="presParOf" srcId="{7F9127A4-7FA6-479D-ACFD-A0AD27B84B0C}" destId="{B20B4623-F474-4883-9B07-E374E0717E40}" srcOrd="4" destOrd="0" presId="urn:microsoft.com/office/officeart/2005/8/layout/process1"/>
    <dgm:cxn modelId="{CD7EB6B8-82D0-4E08-B883-9CDADF96E1E4}" type="presParOf" srcId="{7F9127A4-7FA6-479D-ACFD-A0AD27B84B0C}" destId="{A05C7415-877B-4722-A8DB-F0533B81EB1A}" srcOrd="5" destOrd="0" presId="urn:microsoft.com/office/officeart/2005/8/layout/process1"/>
    <dgm:cxn modelId="{59DEBD92-7BFD-4444-B3B9-A193D05568C4}" type="presParOf" srcId="{A05C7415-877B-4722-A8DB-F0533B81EB1A}" destId="{FEC21C1D-1B4A-4C51-8ACC-5D2809AFA8A9}" srcOrd="0" destOrd="0" presId="urn:microsoft.com/office/officeart/2005/8/layout/process1"/>
    <dgm:cxn modelId="{99F1E734-C10C-442C-A0A0-51D22500AA4F}" type="presParOf" srcId="{7F9127A4-7FA6-479D-ACFD-A0AD27B84B0C}" destId="{8DF6495D-9AD0-4DD6-933B-57587C576009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79CDB-53A7-41D8-9057-B12EB3EB4001}">
      <dsp:nvSpPr>
        <dsp:cNvPr id="0" name=""/>
        <dsp:cNvSpPr/>
      </dsp:nvSpPr>
      <dsp:spPr>
        <a:xfrm>
          <a:off x="4665" y="1888666"/>
          <a:ext cx="2039974" cy="1223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Dreaming Outloud Pro" panose="03050502040302030504" pitchFamily="66" charset="77"/>
              <a:cs typeface="Dreaming Outloud Pro" panose="03050502040302030504" pitchFamily="66" charset="77"/>
            </a:rPr>
            <a:t>Image inspection</a:t>
          </a:r>
        </a:p>
      </dsp:txBody>
      <dsp:txXfrm>
        <a:off x="40514" y="1924515"/>
        <a:ext cx="1968276" cy="1152286"/>
      </dsp:txXfrm>
    </dsp:sp>
    <dsp:sp modelId="{0A6E8FBC-7167-4876-B1AA-890525698318}">
      <dsp:nvSpPr>
        <dsp:cNvPr id="0" name=""/>
        <dsp:cNvSpPr/>
      </dsp:nvSpPr>
      <dsp:spPr>
        <a:xfrm>
          <a:off x="2248637" y="2247701"/>
          <a:ext cx="432474" cy="5059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latin typeface="Dreaming Outloud Pro" panose="03050502040302030504" pitchFamily="66" charset="77"/>
            <a:cs typeface="Dreaming Outloud Pro" panose="03050502040302030504" pitchFamily="66" charset="77"/>
          </a:endParaRPr>
        </a:p>
      </dsp:txBody>
      <dsp:txXfrm>
        <a:off x="2248637" y="2348884"/>
        <a:ext cx="302732" cy="303547"/>
      </dsp:txXfrm>
    </dsp:sp>
    <dsp:sp modelId="{283E0BE3-DC3C-4386-ADFC-9FC85D790CA9}">
      <dsp:nvSpPr>
        <dsp:cNvPr id="0" name=""/>
        <dsp:cNvSpPr/>
      </dsp:nvSpPr>
      <dsp:spPr>
        <a:xfrm>
          <a:off x="2860630" y="1888666"/>
          <a:ext cx="2039974" cy="1223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Dreaming Outloud Pro" panose="03050502040302030504" pitchFamily="66" charset="77"/>
              <a:cs typeface="Dreaming Outloud Pro" panose="03050502040302030504" pitchFamily="66" charset="77"/>
            </a:rPr>
            <a:t>Filtering</a:t>
          </a:r>
        </a:p>
      </dsp:txBody>
      <dsp:txXfrm>
        <a:off x="2896479" y="1924515"/>
        <a:ext cx="1968276" cy="1152286"/>
      </dsp:txXfrm>
    </dsp:sp>
    <dsp:sp modelId="{76B0C8A3-DE86-47D3-8EE8-508846D85F19}">
      <dsp:nvSpPr>
        <dsp:cNvPr id="0" name=""/>
        <dsp:cNvSpPr/>
      </dsp:nvSpPr>
      <dsp:spPr>
        <a:xfrm>
          <a:off x="5104602" y="2247701"/>
          <a:ext cx="432474" cy="5059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latin typeface="Dreaming Outloud Pro" panose="03050502040302030504" pitchFamily="66" charset="77"/>
            <a:cs typeface="Dreaming Outloud Pro" panose="03050502040302030504" pitchFamily="66" charset="77"/>
          </a:endParaRPr>
        </a:p>
      </dsp:txBody>
      <dsp:txXfrm>
        <a:off x="5104602" y="2348884"/>
        <a:ext cx="302732" cy="303547"/>
      </dsp:txXfrm>
    </dsp:sp>
    <dsp:sp modelId="{B20B4623-F474-4883-9B07-E374E0717E40}">
      <dsp:nvSpPr>
        <dsp:cNvPr id="0" name=""/>
        <dsp:cNvSpPr/>
      </dsp:nvSpPr>
      <dsp:spPr>
        <a:xfrm>
          <a:off x="5716594" y="1888666"/>
          <a:ext cx="2039974" cy="1223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Dreaming Outloud Pro" panose="03050502040302030504" pitchFamily="66" charset="77"/>
              <a:cs typeface="Dreaming Outloud Pro" panose="03050502040302030504" pitchFamily="66" charset="77"/>
            </a:rPr>
            <a:t>Segmentation and binary operations</a:t>
          </a:r>
        </a:p>
      </dsp:txBody>
      <dsp:txXfrm>
        <a:off x="5752443" y="1924515"/>
        <a:ext cx="1968276" cy="1152286"/>
      </dsp:txXfrm>
    </dsp:sp>
    <dsp:sp modelId="{A05C7415-877B-4722-A8DB-F0533B81EB1A}">
      <dsp:nvSpPr>
        <dsp:cNvPr id="0" name=""/>
        <dsp:cNvSpPr/>
      </dsp:nvSpPr>
      <dsp:spPr>
        <a:xfrm>
          <a:off x="7960567" y="2247701"/>
          <a:ext cx="432474" cy="5059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latin typeface="Dreaming Outloud Pro" panose="03050502040302030504" pitchFamily="66" charset="77"/>
            <a:cs typeface="Dreaming Outloud Pro" panose="03050502040302030504" pitchFamily="66" charset="77"/>
          </a:endParaRPr>
        </a:p>
      </dsp:txBody>
      <dsp:txXfrm>
        <a:off x="7960567" y="2348884"/>
        <a:ext cx="302732" cy="303547"/>
      </dsp:txXfrm>
    </dsp:sp>
    <dsp:sp modelId="{8DF6495D-9AD0-4DD6-933B-57587C576009}">
      <dsp:nvSpPr>
        <dsp:cNvPr id="0" name=""/>
        <dsp:cNvSpPr/>
      </dsp:nvSpPr>
      <dsp:spPr>
        <a:xfrm>
          <a:off x="8572559" y="1888666"/>
          <a:ext cx="2039974" cy="1223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Dreaming Outloud Pro" panose="03050502040302030504" pitchFamily="66" charset="77"/>
              <a:cs typeface="Dreaming Outloud Pro" panose="03050502040302030504" pitchFamily="66" charset="77"/>
            </a:rPr>
            <a:t>Image measurements</a:t>
          </a:r>
        </a:p>
      </dsp:txBody>
      <dsp:txXfrm>
        <a:off x="8608408" y="1924515"/>
        <a:ext cx="1968276" cy="11522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79CDB-53A7-41D8-9057-B12EB3EB4001}">
      <dsp:nvSpPr>
        <dsp:cNvPr id="0" name=""/>
        <dsp:cNvSpPr/>
      </dsp:nvSpPr>
      <dsp:spPr>
        <a:xfrm>
          <a:off x="4665" y="1888666"/>
          <a:ext cx="2039974" cy="12239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Dreaming Outloud Pro" panose="03050502040302030504" pitchFamily="66" charset="77"/>
              <a:cs typeface="Dreaming Outloud Pro" panose="03050502040302030504" pitchFamily="66" charset="77"/>
            </a:rPr>
            <a:t>Image inspection</a:t>
          </a:r>
        </a:p>
      </dsp:txBody>
      <dsp:txXfrm>
        <a:off x="40514" y="1924515"/>
        <a:ext cx="1968276" cy="1152286"/>
      </dsp:txXfrm>
    </dsp:sp>
    <dsp:sp modelId="{0A6E8FBC-7167-4876-B1AA-890525698318}">
      <dsp:nvSpPr>
        <dsp:cNvPr id="0" name=""/>
        <dsp:cNvSpPr/>
      </dsp:nvSpPr>
      <dsp:spPr>
        <a:xfrm>
          <a:off x="2248637" y="2247701"/>
          <a:ext cx="432474" cy="5059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latin typeface="Dreaming Outloud Pro" panose="03050502040302030504" pitchFamily="66" charset="77"/>
            <a:cs typeface="Dreaming Outloud Pro" panose="03050502040302030504" pitchFamily="66" charset="77"/>
          </a:endParaRPr>
        </a:p>
      </dsp:txBody>
      <dsp:txXfrm>
        <a:off x="2248637" y="2348884"/>
        <a:ext cx="302732" cy="303547"/>
      </dsp:txXfrm>
    </dsp:sp>
    <dsp:sp modelId="{283E0BE3-DC3C-4386-ADFC-9FC85D790CA9}">
      <dsp:nvSpPr>
        <dsp:cNvPr id="0" name=""/>
        <dsp:cNvSpPr/>
      </dsp:nvSpPr>
      <dsp:spPr>
        <a:xfrm>
          <a:off x="2860630" y="1888666"/>
          <a:ext cx="2039974" cy="122398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Dreaming Outloud Pro" panose="03050502040302030504" pitchFamily="66" charset="77"/>
              <a:cs typeface="Dreaming Outloud Pro" panose="03050502040302030504" pitchFamily="66" charset="77"/>
            </a:rPr>
            <a:t>Filtering</a:t>
          </a:r>
        </a:p>
      </dsp:txBody>
      <dsp:txXfrm>
        <a:off x="2896479" y="1924515"/>
        <a:ext cx="1968276" cy="1152286"/>
      </dsp:txXfrm>
    </dsp:sp>
    <dsp:sp modelId="{76B0C8A3-DE86-47D3-8EE8-508846D85F19}">
      <dsp:nvSpPr>
        <dsp:cNvPr id="0" name=""/>
        <dsp:cNvSpPr/>
      </dsp:nvSpPr>
      <dsp:spPr>
        <a:xfrm>
          <a:off x="5104602" y="2247701"/>
          <a:ext cx="432474" cy="5059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latin typeface="Dreaming Outloud Pro" panose="03050502040302030504" pitchFamily="66" charset="77"/>
            <a:cs typeface="Dreaming Outloud Pro" panose="03050502040302030504" pitchFamily="66" charset="77"/>
          </a:endParaRPr>
        </a:p>
      </dsp:txBody>
      <dsp:txXfrm>
        <a:off x="5104602" y="2348884"/>
        <a:ext cx="302732" cy="303547"/>
      </dsp:txXfrm>
    </dsp:sp>
    <dsp:sp modelId="{B20B4623-F474-4883-9B07-E374E0717E40}">
      <dsp:nvSpPr>
        <dsp:cNvPr id="0" name=""/>
        <dsp:cNvSpPr/>
      </dsp:nvSpPr>
      <dsp:spPr>
        <a:xfrm>
          <a:off x="5716594" y="1888666"/>
          <a:ext cx="2039974" cy="122398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Dreaming Outloud Pro" panose="03050502040302030504" pitchFamily="66" charset="77"/>
              <a:cs typeface="Dreaming Outloud Pro" panose="03050502040302030504" pitchFamily="66" charset="77"/>
            </a:rPr>
            <a:t>Segmentation and binary operations</a:t>
          </a:r>
        </a:p>
      </dsp:txBody>
      <dsp:txXfrm>
        <a:off x="5752443" y="1924515"/>
        <a:ext cx="1968276" cy="1152286"/>
      </dsp:txXfrm>
    </dsp:sp>
    <dsp:sp modelId="{A05C7415-877B-4722-A8DB-F0533B81EB1A}">
      <dsp:nvSpPr>
        <dsp:cNvPr id="0" name=""/>
        <dsp:cNvSpPr/>
      </dsp:nvSpPr>
      <dsp:spPr>
        <a:xfrm>
          <a:off x="7960567" y="2247701"/>
          <a:ext cx="432474" cy="5059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latin typeface="Dreaming Outloud Pro" panose="03050502040302030504" pitchFamily="66" charset="77"/>
            <a:cs typeface="Dreaming Outloud Pro" panose="03050502040302030504" pitchFamily="66" charset="77"/>
          </a:endParaRPr>
        </a:p>
      </dsp:txBody>
      <dsp:txXfrm>
        <a:off x="7960567" y="2348884"/>
        <a:ext cx="302732" cy="303547"/>
      </dsp:txXfrm>
    </dsp:sp>
    <dsp:sp modelId="{8DF6495D-9AD0-4DD6-933B-57587C576009}">
      <dsp:nvSpPr>
        <dsp:cNvPr id="0" name=""/>
        <dsp:cNvSpPr/>
      </dsp:nvSpPr>
      <dsp:spPr>
        <a:xfrm>
          <a:off x="8572559" y="1888666"/>
          <a:ext cx="2039974" cy="122398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Dreaming Outloud Pro" panose="03050502040302030504" pitchFamily="66" charset="77"/>
              <a:cs typeface="Dreaming Outloud Pro" panose="03050502040302030504" pitchFamily="66" charset="77"/>
            </a:rPr>
            <a:t>Image measurements</a:t>
          </a:r>
        </a:p>
      </dsp:txBody>
      <dsp:txXfrm>
        <a:off x="8608408" y="1924515"/>
        <a:ext cx="1968276" cy="11522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26522D-6F0E-469B-8882-E236E99974FD}">
      <dsp:nvSpPr>
        <dsp:cNvPr id="0" name=""/>
        <dsp:cNvSpPr/>
      </dsp:nvSpPr>
      <dsp:spPr>
        <a:xfrm>
          <a:off x="0" y="309"/>
          <a:ext cx="8912861" cy="72329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30822A-DCA4-4359-842F-9D45A9102885}">
      <dsp:nvSpPr>
        <dsp:cNvPr id="0" name=""/>
        <dsp:cNvSpPr/>
      </dsp:nvSpPr>
      <dsp:spPr>
        <a:xfrm>
          <a:off x="218796" y="163050"/>
          <a:ext cx="397812" cy="397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5D5059-427F-4110-AD02-3E2448702FA6}">
      <dsp:nvSpPr>
        <dsp:cNvPr id="0" name=""/>
        <dsp:cNvSpPr/>
      </dsp:nvSpPr>
      <dsp:spPr>
        <a:xfrm>
          <a:off x="835406" y="309"/>
          <a:ext cx="8077454" cy="723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49" tIns="76549" rIns="76549" bIns="7654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Dreaming Outloud Pro" panose="03050502040302030504" pitchFamily="66" charset="77"/>
              <a:cs typeface="Dreaming Outloud Pro" panose="03050502040302030504" pitchFamily="66" charset="77"/>
            </a:rPr>
            <a:t>Check that the number of channels, slices and frames match</a:t>
          </a:r>
        </a:p>
      </dsp:txBody>
      <dsp:txXfrm>
        <a:off x="835406" y="309"/>
        <a:ext cx="8077454" cy="723295"/>
      </dsp:txXfrm>
    </dsp:sp>
    <dsp:sp modelId="{B7AEC7EC-5201-4FD7-A7ED-EA9B76A50518}">
      <dsp:nvSpPr>
        <dsp:cNvPr id="0" name=""/>
        <dsp:cNvSpPr/>
      </dsp:nvSpPr>
      <dsp:spPr>
        <a:xfrm>
          <a:off x="0" y="904428"/>
          <a:ext cx="8912861" cy="72329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2B4D84-B841-499E-819F-EBA6D629952C}">
      <dsp:nvSpPr>
        <dsp:cNvPr id="0" name=""/>
        <dsp:cNvSpPr/>
      </dsp:nvSpPr>
      <dsp:spPr>
        <a:xfrm>
          <a:off x="218796" y="1067170"/>
          <a:ext cx="397812" cy="397812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06781A-FDCB-4F87-974C-86910E0B61C3}">
      <dsp:nvSpPr>
        <dsp:cNvPr id="0" name=""/>
        <dsp:cNvSpPr/>
      </dsp:nvSpPr>
      <dsp:spPr>
        <a:xfrm>
          <a:off x="835406" y="904428"/>
          <a:ext cx="8077454" cy="723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49" tIns="76549" rIns="76549" bIns="7654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Dreaming Outloud Pro" panose="03050502040302030504" pitchFamily="66" charset="77"/>
              <a:cs typeface="Dreaming Outloud Pro" panose="03050502040302030504" pitchFamily="66" charset="77"/>
            </a:rPr>
            <a:t>Check your unit of length and set it to </a:t>
          </a:r>
          <a:r>
            <a:rPr lang="en-US" sz="1800" kern="1200" dirty="0" err="1">
              <a:latin typeface="Dreaming Outloud Pro" panose="03050502040302030504" pitchFamily="66" charset="77"/>
              <a:cs typeface="Dreaming Outloud Pro" panose="03050502040302030504" pitchFamily="66" charset="77"/>
            </a:rPr>
            <a:t>μm</a:t>
          </a:r>
          <a:r>
            <a:rPr lang="en-US" sz="1800" kern="1200" dirty="0">
              <a:latin typeface="Dreaming Outloud Pro" panose="03050502040302030504" pitchFamily="66" charset="77"/>
              <a:cs typeface="Dreaming Outloud Pro" panose="03050502040302030504" pitchFamily="66" charset="77"/>
            </a:rPr>
            <a:t> (um or micron) or nm</a:t>
          </a:r>
        </a:p>
      </dsp:txBody>
      <dsp:txXfrm>
        <a:off x="835406" y="904428"/>
        <a:ext cx="8077454" cy="723295"/>
      </dsp:txXfrm>
    </dsp:sp>
    <dsp:sp modelId="{409BE953-BC8C-482B-94FE-4432D1D22FE3}">
      <dsp:nvSpPr>
        <dsp:cNvPr id="0" name=""/>
        <dsp:cNvSpPr/>
      </dsp:nvSpPr>
      <dsp:spPr>
        <a:xfrm>
          <a:off x="0" y="1808548"/>
          <a:ext cx="8912861" cy="72329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A645C1-7B2E-419A-BF68-9EA163FAD6C4}">
      <dsp:nvSpPr>
        <dsp:cNvPr id="0" name=""/>
        <dsp:cNvSpPr/>
      </dsp:nvSpPr>
      <dsp:spPr>
        <a:xfrm>
          <a:off x="218796" y="1971289"/>
          <a:ext cx="397812" cy="397812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5C875E-F4FD-4D0B-8C49-AFD64530CE3D}">
      <dsp:nvSpPr>
        <dsp:cNvPr id="0" name=""/>
        <dsp:cNvSpPr/>
      </dsp:nvSpPr>
      <dsp:spPr>
        <a:xfrm>
          <a:off x="835406" y="1808548"/>
          <a:ext cx="8077454" cy="723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549" tIns="76549" rIns="76549" bIns="76549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Dreaming Outloud Pro" panose="03050502040302030504" pitchFamily="66" charset="77"/>
              <a:cs typeface="Dreaming Outloud Pro" panose="03050502040302030504" pitchFamily="66" charset="77"/>
            </a:rPr>
            <a:t>Check your pixel width and height (2D images the voxel depth can be ignored)</a:t>
          </a:r>
        </a:p>
      </dsp:txBody>
      <dsp:txXfrm>
        <a:off x="835406" y="1808548"/>
        <a:ext cx="8077454" cy="72329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79CDB-53A7-41D8-9057-B12EB3EB4001}">
      <dsp:nvSpPr>
        <dsp:cNvPr id="0" name=""/>
        <dsp:cNvSpPr/>
      </dsp:nvSpPr>
      <dsp:spPr>
        <a:xfrm>
          <a:off x="4665" y="1888666"/>
          <a:ext cx="2039974" cy="122398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Dreaming Outloud Pro" panose="03050502040302030504" pitchFamily="66" charset="77"/>
              <a:cs typeface="Dreaming Outloud Pro" panose="03050502040302030504" pitchFamily="66" charset="77"/>
            </a:rPr>
            <a:t>Image inspection</a:t>
          </a:r>
        </a:p>
      </dsp:txBody>
      <dsp:txXfrm>
        <a:off x="40514" y="1924515"/>
        <a:ext cx="1968276" cy="1152286"/>
      </dsp:txXfrm>
    </dsp:sp>
    <dsp:sp modelId="{0A6E8FBC-7167-4876-B1AA-890525698318}">
      <dsp:nvSpPr>
        <dsp:cNvPr id="0" name=""/>
        <dsp:cNvSpPr/>
      </dsp:nvSpPr>
      <dsp:spPr>
        <a:xfrm>
          <a:off x="2248637" y="2247701"/>
          <a:ext cx="432474" cy="5059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latin typeface="Dreaming Outloud Pro" panose="03050502040302030504" pitchFamily="66" charset="77"/>
            <a:cs typeface="Dreaming Outloud Pro" panose="03050502040302030504" pitchFamily="66" charset="77"/>
          </a:endParaRPr>
        </a:p>
      </dsp:txBody>
      <dsp:txXfrm>
        <a:off x="2248637" y="2348884"/>
        <a:ext cx="302732" cy="303547"/>
      </dsp:txXfrm>
    </dsp:sp>
    <dsp:sp modelId="{283E0BE3-DC3C-4386-ADFC-9FC85D790CA9}">
      <dsp:nvSpPr>
        <dsp:cNvPr id="0" name=""/>
        <dsp:cNvSpPr/>
      </dsp:nvSpPr>
      <dsp:spPr>
        <a:xfrm>
          <a:off x="2860630" y="1888666"/>
          <a:ext cx="2039974" cy="1223984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Dreaming Outloud Pro" panose="03050502040302030504" pitchFamily="66" charset="77"/>
              <a:cs typeface="Dreaming Outloud Pro" panose="03050502040302030504" pitchFamily="66" charset="77"/>
            </a:rPr>
            <a:t>Filtering</a:t>
          </a:r>
        </a:p>
      </dsp:txBody>
      <dsp:txXfrm>
        <a:off x="2896479" y="1924515"/>
        <a:ext cx="1968276" cy="1152286"/>
      </dsp:txXfrm>
    </dsp:sp>
    <dsp:sp modelId="{76B0C8A3-DE86-47D3-8EE8-508846D85F19}">
      <dsp:nvSpPr>
        <dsp:cNvPr id="0" name=""/>
        <dsp:cNvSpPr/>
      </dsp:nvSpPr>
      <dsp:spPr>
        <a:xfrm>
          <a:off x="5104602" y="2247701"/>
          <a:ext cx="432474" cy="5059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latin typeface="Dreaming Outloud Pro" panose="03050502040302030504" pitchFamily="66" charset="77"/>
            <a:cs typeface="Dreaming Outloud Pro" panose="03050502040302030504" pitchFamily="66" charset="77"/>
          </a:endParaRPr>
        </a:p>
      </dsp:txBody>
      <dsp:txXfrm>
        <a:off x="5104602" y="2348884"/>
        <a:ext cx="302732" cy="303547"/>
      </dsp:txXfrm>
    </dsp:sp>
    <dsp:sp modelId="{B20B4623-F474-4883-9B07-E374E0717E40}">
      <dsp:nvSpPr>
        <dsp:cNvPr id="0" name=""/>
        <dsp:cNvSpPr/>
      </dsp:nvSpPr>
      <dsp:spPr>
        <a:xfrm>
          <a:off x="5716594" y="1888666"/>
          <a:ext cx="2039974" cy="122398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Dreaming Outloud Pro" panose="03050502040302030504" pitchFamily="66" charset="77"/>
              <a:cs typeface="Dreaming Outloud Pro" panose="03050502040302030504" pitchFamily="66" charset="77"/>
            </a:rPr>
            <a:t>Segmentation and binary operations</a:t>
          </a:r>
        </a:p>
      </dsp:txBody>
      <dsp:txXfrm>
        <a:off x="5752443" y="1924515"/>
        <a:ext cx="1968276" cy="1152286"/>
      </dsp:txXfrm>
    </dsp:sp>
    <dsp:sp modelId="{A05C7415-877B-4722-A8DB-F0533B81EB1A}">
      <dsp:nvSpPr>
        <dsp:cNvPr id="0" name=""/>
        <dsp:cNvSpPr/>
      </dsp:nvSpPr>
      <dsp:spPr>
        <a:xfrm>
          <a:off x="7960567" y="2247701"/>
          <a:ext cx="432474" cy="5059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latin typeface="Dreaming Outloud Pro" panose="03050502040302030504" pitchFamily="66" charset="77"/>
            <a:cs typeface="Dreaming Outloud Pro" panose="03050502040302030504" pitchFamily="66" charset="77"/>
          </a:endParaRPr>
        </a:p>
      </dsp:txBody>
      <dsp:txXfrm>
        <a:off x="7960567" y="2348884"/>
        <a:ext cx="302732" cy="303547"/>
      </dsp:txXfrm>
    </dsp:sp>
    <dsp:sp modelId="{8DF6495D-9AD0-4DD6-933B-57587C576009}">
      <dsp:nvSpPr>
        <dsp:cNvPr id="0" name=""/>
        <dsp:cNvSpPr/>
      </dsp:nvSpPr>
      <dsp:spPr>
        <a:xfrm>
          <a:off x="8572559" y="1888666"/>
          <a:ext cx="2039974" cy="122398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Dreaming Outloud Pro" panose="03050502040302030504" pitchFamily="66" charset="77"/>
              <a:cs typeface="Dreaming Outloud Pro" panose="03050502040302030504" pitchFamily="66" charset="77"/>
            </a:rPr>
            <a:t>Image measurements</a:t>
          </a:r>
        </a:p>
      </dsp:txBody>
      <dsp:txXfrm>
        <a:off x="8608408" y="1924515"/>
        <a:ext cx="1968276" cy="11522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79CDB-53A7-41D8-9057-B12EB3EB4001}">
      <dsp:nvSpPr>
        <dsp:cNvPr id="0" name=""/>
        <dsp:cNvSpPr/>
      </dsp:nvSpPr>
      <dsp:spPr>
        <a:xfrm>
          <a:off x="4665" y="1888666"/>
          <a:ext cx="2039974" cy="122398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Dreaming Outloud Pro" panose="03050502040302030504" pitchFamily="66" charset="77"/>
              <a:cs typeface="Dreaming Outloud Pro" panose="03050502040302030504" pitchFamily="66" charset="77"/>
            </a:rPr>
            <a:t>Image inspection</a:t>
          </a:r>
        </a:p>
      </dsp:txBody>
      <dsp:txXfrm>
        <a:off x="40514" y="1924515"/>
        <a:ext cx="1968276" cy="1152286"/>
      </dsp:txXfrm>
    </dsp:sp>
    <dsp:sp modelId="{0A6E8FBC-7167-4876-B1AA-890525698318}">
      <dsp:nvSpPr>
        <dsp:cNvPr id="0" name=""/>
        <dsp:cNvSpPr/>
      </dsp:nvSpPr>
      <dsp:spPr>
        <a:xfrm>
          <a:off x="2248637" y="2247701"/>
          <a:ext cx="432474" cy="5059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latin typeface="Dreaming Outloud Pro" panose="03050502040302030504" pitchFamily="66" charset="77"/>
            <a:cs typeface="Dreaming Outloud Pro" panose="03050502040302030504" pitchFamily="66" charset="77"/>
          </a:endParaRPr>
        </a:p>
      </dsp:txBody>
      <dsp:txXfrm>
        <a:off x="2248637" y="2348884"/>
        <a:ext cx="302732" cy="303547"/>
      </dsp:txXfrm>
    </dsp:sp>
    <dsp:sp modelId="{283E0BE3-DC3C-4386-ADFC-9FC85D790CA9}">
      <dsp:nvSpPr>
        <dsp:cNvPr id="0" name=""/>
        <dsp:cNvSpPr/>
      </dsp:nvSpPr>
      <dsp:spPr>
        <a:xfrm>
          <a:off x="2860630" y="1888666"/>
          <a:ext cx="2039974" cy="122398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Dreaming Outloud Pro" panose="03050502040302030504" pitchFamily="66" charset="77"/>
              <a:cs typeface="Dreaming Outloud Pro" panose="03050502040302030504" pitchFamily="66" charset="77"/>
            </a:rPr>
            <a:t>Filtering</a:t>
          </a:r>
        </a:p>
      </dsp:txBody>
      <dsp:txXfrm>
        <a:off x="2896479" y="1924515"/>
        <a:ext cx="1968276" cy="1152286"/>
      </dsp:txXfrm>
    </dsp:sp>
    <dsp:sp modelId="{76B0C8A3-DE86-47D3-8EE8-508846D85F19}">
      <dsp:nvSpPr>
        <dsp:cNvPr id="0" name=""/>
        <dsp:cNvSpPr/>
      </dsp:nvSpPr>
      <dsp:spPr>
        <a:xfrm>
          <a:off x="5104602" y="2247701"/>
          <a:ext cx="432474" cy="5059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latin typeface="Dreaming Outloud Pro" panose="03050502040302030504" pitchFamily="66" charset="77"/>
            <a:cs typeface="Dreaming Outloud Pro" panose="03050502040302030504" pitchFamily="66" charset="77"/>
          </a:endParaRPr>
        </a:p>
      </dsp:txBody>
      <dsp:txXfrm>
        <a:off x="5104602" y="2348884"/>
        <a:ext cx="302732" cy="303547"/>
      </dsp:txXfrm>
    </dsp:sp>
    <dsp:sp modelId="{B20B4623-F474-4883-9B07-E374E0717E40}">
      <dsp:nvSpPr>
        <dsp:cNvPr id="0" name=""/>
        <dsp:cNvSpPr/>
      </dsp:nvSpPr>
      <dsp:spPr>
        <a:xfrm>
          <a:off x="5716594" y="1888666"/>
          <a:ext cx="2039974" cy="122398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Dreaming Outloud Pro" panose="03050502040302030504" pitchFamily="66" charset="77"/>
              <a:cs typeface="Dreaming Outloud Pro" panose="03050502040302030504" pitchFamily="66" charset="77"/>
            </a:rPr>
            <a:t>Segmentation and binary operations</a:t>
          </a:r>
        </a:p>
      </dsp:txBody>
      <dsp:txXfrm>
        <a:off x="5752443" y="1924515"/>
        <a:ext cx="1968276" cy="1152286"/>
      </dsp:txXfrm>
    </dsp:sp>
    <dsp:sp modelId="{A05C7415-877B-4722-A8DB-F0533B81EB1A}">
      <dsp:nvSpPr>
        <dsp:cNvPr id="0" name=""/>
        <dsp:cNvSpPr/>
      </dsp:nvSpPr>
      <dsp:spPr>
        <a:xfrm>
          <a:off x="7960567" y="2247701"/>
          <a:ext cx="432474" cy="5059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latin typeface="Dreaming Outloud Pro" panose="03050502040302030504" pitchFamily="66" charset="77"/>
            <a:cs typeface="Dreaming Outloud Pro" panose="03050502040302030504" pitchFamily="66" charset="77"/>
          </a:endParaRPr>
        </a:p>
      </dsp:txBody>
      <dsp:txXfrm>
        <a:off x="7960567" y="2348884"/>
        <a:ext cx="302732" cy="303547"/>
      </dsp:txXfrm>
    </dsp:sp>
    <dsp:sp modelId="{8DF6495D-9AD0-4DD6-933B-57587C576009}">
      <dsp:nvSpPr>
        <dsp:cNvPr id="0" name=""/>
        <dsp:cNvSpPr/>
      </dsp:nvSpPr>
      <dsp:spPr>
        <a:xfrm>
          <a:off x="8572559" y="1888666"/>
          <a:ext cx="2039974" cy="1223984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Dreaming Outloud Pro" panose="03050502040302030504" pitchFamily="66" charset="77"/>
              <a:cs typeface="Dreaming Outloud Pro" panose="03050502040302030504" pitchFamily="66" charset="77"/>
            </a:rPr>
            <a:t>Image measurements</a:t>
          </a:r>
        </a:p>
      </dsp:txBody>
      <dsp:txXfrm>
        <a:off x="8608408" y="1924515"/>
        <a:ext cx="1968276" cy="115228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79CDB-53A7-41D8-9057-B12EB3EB4001}">
      <dsp:nvSpPr>
        <dsp:cNvPr id="0" name=""/>
        <dsp:cNvSpPr/>
      </dsp:nvSpPr>
      <dsp:spPr>
        <a:xfrm>
          <a:off x="4665" y="1888666"/>
          <a:ext cx="2039974" cy="122398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Dreaming Outloud Pro" panose="03050502040302030504" pitchFamily="66" charset="77"/>
              <a:cs typeface="Dreaming Outloud Pro" panose="03050502040302030504" pitchFamily="66" charset="77"/>
            </a:rPr>
            <a:t>Image inspection</a:t>
          </a:r>
        </a:p>
      </dsp:txBody>
      <dsp:txXfrm>
        <a:off x="40514" y="1924515"/>
        <a:ext cx="1968276" cy="1152286"/>
      </dsp:txXfrm>
    </dsp:sp>
    <dsp:sp modelId="{0A6E8FBC-7167-4876-B1AA-890525698318}">
      <dsp:nvSpPr>
        <dsp:cNvPr id="0" name=""/>
        <dsp:cNvSpPr/>
      </dsp:nvSpPr>
      <dsp:spPr>
        <a:xfrm>
          <a:off x="2248637" y="2247701"/>
          <a:ext cx="432474" cy="5059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latin typeface="Dreaming Outloud Pro" panose="03050502040302030504" pitchFamily="66" charset="77"/>
            <a:cs typeface="Dreaming Outloud Pro" panose="03050502040302030504" pitchFamily="66" charset="77"/>
          </a:endParaRPr>
        </a:p>
      </dsp:txBody>
      <dsp:txXfrm>
        <a:off x="2248637" y="2348884"/>
        <a:ext cx="302732" cy="303547"/>
      </dsp:txXfrm>
    </dsp:sp>
    <dsp:sp modelId="{283E0BE3-DC3C-4386-ADFC-9FC85D790CA9}">
      <dsp:nvSpPr>
        <dsp:cNvPr id="0" name=""/>
        <dsp:cNvSpPr/>
      </dsp:nvSpPr>
      <dsp:spPr>
        <a:xfrm>
          <a:off x="2860630" y="1888666"/>
          <a:ext cx="2039974" cy="122398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Dreaming Outloud Pro" panose="03050502040302030504" pitchFamily="66" charset="77"/>
              <a:cs typeface="Dreaming Outloud Pro" panose="03050502040302030504" pitchFamily="66" charset="77"/>
            </a:rPr>
            <a:t>Filtering</a:t>
          </a:r>
        </a:p>
      </dsp:txBody>
      <dsp:txXfrm>
        <a:off x="2896479" y="1924515"/>
        <a:ext cx="1968276" cy="1152286"/>
      </dsp:txXfrm>
    </dsp:sp>
    <dsp:sp modelId="{76B0C8A3-DE86-47D3-8EE8-508846D85F19}">
      <dsp:nvSpPr>
        <dsp:cNvPr id="0" name=""/>
        <dsp:cNvSpPr/>
      </dsp:nvSpPr>
      <dsp:spPr>
        <a:xfrm>
          <a:off x="5104602" y="2247701"/>
          <a:ext cx="432474" cy="5059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latin typeface="Dreaming Outloud Pro" panose="03050502040302030504" pitchFamily="66" charset="77"/>
            <a:cs typeface="Dreaming Outloud Pro" panose="03050502040302030504" pitchFamily="66" charset="77"/>
          </a:endParaRPr>
        </a:p>
      </dsp:txBody>
      <dsp:txXfrm>
        <a:off x="5104602" y="2348884"/>
        <a:ext cx="302732" cy="303547"/>
      </dsp:txXfrm>
    </dsp:sp>
    <dsp:sp modelId="{B20B4623-F474-4883-9B07-E374E0717E40}">
      <dsp:nvSpPr>
        <dsp:cNvPr id="0" name=""/>
        <dsp:cNvSpPr/>
      </dsp:nvSpPr>
      <dsp:spPr>
        <a:xfrm>
          <a:off x="5716594" y="1888666"/>
          <a:ext cx="2039974" cy="1223984"/>
        </a:xfrm>
        <a:prstGeom prst="roundRect">
          <a:avLst>
            <a:gd name="adj" fmla="val 10000"/>
          </a:avLst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Dreaming Outloud Pro" panose="03050502040302030504" pitchFamily="66" charset="77"/>
              <a:cs typeface="Dreaming Outloud Pro" panose="03050502040302030504" pitchFamily="66" charset="77"/>
            </a:rPr>
            <a:t>Segmentation and binary operations</a:t>
          </a:r>
        </a:p>
      </dsp:txBody>
      <dsp:txXfrm>
        <a:off x="5752443" y="1924515"/>
        <a:ext cx="1968276" cy="1152286"/>
      </dsp:txXfrm>
    </dsp:sp>
    <dsp:sp modelId="{A05C7415-877B-4722-A8DB-F0533B81EB1A}">
      <dsp:nvSpPr>
        <dsp:cNvPr id="0" name=""/>
        <dsp:cNvSpPr/>
      </dsp:nvSpPr>
      <dsp:spPr>
        <a:xfrm>
          <a:off x="7960567" y="2247701"/>
          <a:ext cx="432474" cy="5059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latin typeface="Dreaming Outloud Pro" panose="03050502040302030504" pitchFamily="66" charset="77"/>
            <a:cs typeface="Dreaming Outloud Pro" panose="03050502040302030504" pitchFamily="66" charset="77"/>
          </a:endParaRPr>
        </a:p>
      </dsp:txBody>
      <dsp:txXfrm>
        <a:off x="7960567" y="2348884"/>
        <a:ext cx="302732" cy="303547"/>
      </dsp:txXfrm>
    </dsp:sp>
    <dsp:sp modelId="{8DF6495D-9AD0-4DD6-933B-57587C576009}">
      <dsp:nvSpPr>
        <dsp:cNvPr id="0" name=""/>
        <dsp:cNvSpPr/>
      </dsp:nvSpPr>
      <dsp:spPr>
        <a:xfrm>
          <a:off x="8572559" y="1888666"/>
          <a:ext cx="2039974" cy="1223984"/>
        </a:xfrm>
        <a:prstGeom prst="roundRect">
          <a:avLst>
            <a:gd name="adj" fmla="val 10000"/>
          </a:avLst>
        </a:prstGeom>
        <a:solidFill>
          <a:schemeClr val="accent1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latin typeface="Dreaming Outloud Pro" panose="03050502040302030504" pitchFamily="66" charset="77"/>
              <a:cs typeface="Dreaming Outloud Pro" panose="03050502040302030504" pitchFamily="66" charset="77"/>
            </a:rPr>
            <a:t>Image measurements</a:t>
          </a:r>
        </a:p>
      </dsp:txBody>
      <dsp:txXfrm>
        <a:off x="8608408" y="1924515"/>
        <a:ext cx="1968276" cy="11522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93CA12-6F22-2545-A594-01941BEACD23}" type="datetimeFigureOut">
              <a:rPr lang="en-US" smtClean="0"/>
              <a:t>10/28/25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ADB666-CCDE-FD45-86A3-E7EAA98D3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340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7091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745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7287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4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3279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470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447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678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5003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148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14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973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0073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285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2650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7908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41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2442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5168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6585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6031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967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C9AE1-13D7-638D-AB5F-8E18C6133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6480FC-B4F5-907F-6841-92A71D07E9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DE6ADE-BE38-E051-9726-826A882BC1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F6E3DA-3A3C-B1DC-D89C-B8FC2221E1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5030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3255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5122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7817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1222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8967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0389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7501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449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8099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2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0FF24-7113-E04D-A8D2-9345E5B4F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BF08A0-819E-B765-D0DD-A213EAAEFC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6D3CF3-FEF1-705F-107F-DD919AC341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308E9E-41C6-33DE-840D-C7D6865735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7531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2392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6359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31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The goal is to measure an activation marker, </a:t>
            </a:r>
            <a:r>
              <a:rPr lang="en-US" b="0" i="1" dirty="0" err="1"/>
              <a:t>pBtk</a:t>
            </a:r>
            <a:r>
              <a:rPr lang="en-US" b="0" dirty="0"/>
              <a:t>, which should be higher in activated cells.</a:t>
            </a:r>
          </a:p>
          <a:p>
            <a:r>
              <a:rPr lang="en-US" b="0" dirty="0"/>
              <a:t>This exercise will show how segmentation and measurement principles extend into 3D, same logic, but applied across z-stacks.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9053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03991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84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150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C6999-6819-ECF1-F3BB-57A749C8C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1307D9-D83C-F1F7-40EE-CB371576C3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7A3DDA-3CD8-61D6-0E0B-44E3498DEE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054E6-EA8A-D6DD-9D8C-B0CC9E7822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6872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54447-236A-EDCF-56B9-977A40AD1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58BBE9-BE8A-8348-EBFC-4D683B7184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3B1086-08A7-AA8E-83A4-401EE95A05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54ABE7-F702-2356-5BAB-AF4664CCB0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110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764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ADB666-CCDE-FD45-86A3-E7EAA98D35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52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10/28/25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10/28/25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6939" y="1884425"/>
            <a:ext cx="2759710" cy="41103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404040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10/28/25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10/28/25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443483"/>
            <a:ext cx="10655807" cy="597103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10/28/25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610361"/>
            <a:ext cx="8735695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6939" y="1825244"/>
            <a:ext cx="6325870" cy="2042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10/28/25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ioimagebook.github.io/" TargetMode="Externa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ioimagebook.github.io/" TargetMode="External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bioimagebook.github.io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bioimagebook.github.io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joanna.pylvanainen@abo.fi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30.png"/><Relationship Id="rId7" Type="http://schemas.openxmlformats.org/officeDocument/2006/relationships/image" Target="../media/image3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Relationship Id="rId9" Type="http://schemas.openxmlformats.org/officeDocument/2006/relationships/image" Target="../media/image29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28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29.svg"/><Relationship Id="rId9" Type="http://schemas.microsoft.com/office/2007/relationships/diagramDrawing" Target="../diagrams/drawing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2.5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imagej.net/Auto_Threshold#Available_methods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53.jp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hyperlink" Target="https://imagej.net/plugins/morpholibj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B1B8F94-A168-F6EC-1CDB-C4723E3B4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369" y="304800"/>
            <a:ext cx="6503031" cy="38240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A6E1C6-0092-FD83-0D58-6BECD1079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762000"/>
            <a:ext cx="4038600" cy="1015663"/>
          </a:xfrm>
        </p:spPr>
        <p:txBody>
          <a:bodyPr/>
          <a:lstStyle/>
          <a:p>
            <a:r>
              <a:rPr lang="en-US" sz="6600" b="1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WELCOME!</a:t>
            </a:r>
            <a:endParaRPr lang="en-US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ACD1E-BD20-3958-E652-3303F6C7C990}"/>
              </a:ext>
            </a:extLst>
          </p:cNvPr>
          <p:cNvSpPr txBox="1"/>
          <p:nvPr/>
        </p:nvSpPr>
        <p:spPr>
          <a:xfrm>
            <a:off x="1705868" y="4783691"/>
            <a:ext cx="9800331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Please </a:t>
            </a:r>
            <a:r>
              <a:rPr lang="en-US" sz="4400" dirty="0">
                <a:solidFill>
                  <a:srgbClr val="FF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download</a:t>
            </a:r>
            <a:r>
              <a:rPr lang="en-US" sz="44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materials from GitHub:</a:t>
            </a:r>
            <a:br>
              <a:rPr lang="en-US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</a:br>
            <a:r>
              <a:rPr lang="en-US" sz="32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https://</a:t>
            </a:r>
            <a:r>
              <a:rPr lang="en-US" sz="3200" dirty="0" err="1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github.com</a:t>
            </a:r>
            <a:r>
              <a:rPr lang="en-US" sz="32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/</a:t>
            </a:r>
            <a:r>
              <a:rPr lang="en-US" sz="3200" dirty="0" err="1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marcelaxrivera</a:t>
            </a:r>
            <a:r>
              <a:rPr lang="en-US" sz="32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/ImageJ-immunology-workshop-2025/</a:t>
            </a:r>
            <a:br>
              <a:rPr lang="en-US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</a:br>
            <a:endParaRPr lang="en-US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7959F8-E676-B21E-59C7-8984179545FD}"/>
              </a:ext>
            </a:extLst>
          </p:cNvPr>
          <p:cNvSpPr/>
          <p:nvPr/>
        </p:nvSpPr>
        <p:spPr>
          <a:xfrm>
            <a:off x="8686800" y="2971799"/>
            <a:ext cx="1143000" cy="38852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FC10A5C-CB57-A83B-9734-B73DD7D3A6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0600" y="2645055"/>
            <a:ext cx="715269" cy="7152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F740A4-BFBC-9D0D-84D4-4B35A0220FAF}"/>
              </a:ext>
            </a:extLst>
          </p:cNvPr>
          <p:cNvSpPr txBox="1"/>
          <p:nvPr/>
        </p:nvSpPr>
        <p:spPr>
          <a:xfrm>
            <a:off x="929134" y="2028911"/>
            <a:ext cx="37190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Please install Fiji: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19A3AB-19EA-0F0B-15BB-5F74D76DBBB4}"/>
              </a:ext>
            </a:extLst>
          </p:cNvPr>
          <p:cNvSpPr txBox="1"/>
          <p:nvPr/>
        </p:nvSpPr>
        <p:spPr>
          <a:xfrm>
            <a:off x="1705869" y="2643157"/>
            <a:ext cx="27137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https://</a:t>
            </a:r>
            <a:r>
              <a:rPr lang="en-US" sz="3200" dirty="0" err="1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fiji.sc</a:t>
            </a:r>
            <a:r>
              <a:rPr lang="en-US" sz="32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/</a:t>
            </a:r>
            <a:endParaRPr lang="en-US" sz="3200" dirty="0"/>
          </a:p>
        </p:txBody>
      </p:sp>
      <p:pic>
        <p:nvPicPr>
          <p:cNvPr id="1026" name="Picture 2" descr="GitHub logo PNG transparent image download, size: 1600x1600px">
            <a:extLst>
              <a:ext uri="{FF2B5EF4-FFF2-40B4-BE49-F238E27FC236}">
                <a16:creationId xmlns:a16="http://schemas.microsoft.com/office/drawing/2014/main" id="{2C032591-6CDD-8A72-7361-FF89B71FE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096" y="4941615"/>
            <a:ext cx="789531" cy="78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085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2761" y="42036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l" rtl="0">
              <a:lnSpc>
                <a:spcPct val="90000"/>
              </a:lnSpc>
              <a:spcBef>
                <a:spcPct val="0"/>
              </a:spcBef>
            </a:pPr>
            <a:r>
              <a:rPr lang="en-US" kern="1200" spc="-35" dirty="0">
                <a:solidFill>
                  <a:schemeClr val="tx1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Contents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24000" y="1371600"/>
            <a:ext cx="10515600" cy="5486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97815" indent="-228600" algn="l" rtl="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 kern="1200" dirty="0">
                <a:solidFill>
                  <a:schemeClr val="tx1"/>
                </a:solidFill>
                <a:latin typeface="Dreaming Outloud Pro" panose="03050502040302030504" pitchFamily="66" charset="77"/>
                <a:ea typeface="+mn-ea"/>
                <a:cs typeface="Dreaming Outloud Pro" panose="03050502040302030504" pitchFamily="66" charset="77"/>
              </a:rPr>
              <a:t>What is FIJI and where to get it</a:t>
            </a:r>
          </a:p>
          <a:p>
            <a:pPr marL="297815" indent="-228600" algn="l" rtl="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 kern="1200" dirty="0">
                <a:solidFill>
                  <a:schemeClr val="tx1"/>
                </a:solidFill>
                <a:latin typeface="Dreaming Outloud Pro" panose="03050502040302030504" pitchFamily="66" charset="77"/>
                <a:ea typeface="+mn-ea"/>
                <a:cs typeface="Dreaming Outloud Pro" panose="03050502040302030504" pitchFamily="66" charset="77"/>
              </a:rPr>
              <a:t>What</a:t>
            </a:r>
            <a:r>
              <a:rPr lang="en-US" kern="1200" spc="-5" dirty="0">
                <a:solidFill>
                  <a:schemeClr val="tx1"/>
                </a:solidFill>
                <a:latin typeface="Dreaming Outloud Pro" panose="03050502040302030504" pitchFamily="66" charset="77"/>
                <a:ea typeface="+mn-ea"/>
                <a:cs typeface="Dreaming Outloud Pro" panose="03050502040302030504" pitchFamily="66" charset="77"/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Dreaming Outloud Pro" panose="03050502040302030504" pitchFamily="66" charset="77"/>
                <a:ea typeface="+mn-ea"/>
                <a:cs typeface="Dreaming Outloud Pro" panose="03050502040302030504" pitchFamily="66" charset="77"/>
              </a:rPr>
              <a:t>is</a:t>
            </a:r>
            <a:r>
              <a:rPr lang="en-US" kern="1200" spc="-10" dirty="0">
                <a:solidFill>
                  <a:schemeClr val="tx1"/>
                </a:solidFill>
                <a:latin typeface="Dreaming Outloud Pro" panose="03050502040302030504" pitchFamily="66" charset="77"/>
                <a:ea typeface="+mn-ea"/>
                <a:cs typeface="Dreaming Outloud Pro" panose="03050502040302030504" pitchFamily="66" charset="77"/>
              </a:rPr>
              <a:t> </a:t>
            </a:r>
            <a:r>
              <a:rPr lang="en-US" kern="1200" dirty="0">
                <a:solidFill>
                  <a:schemeClr val="tx1"/>
                </a:solidFill>
                <a:latin typeface="Dreaming Outloud Pro" panose="03050502040302030504" pitchFamily="66" charset="77"/>
                <a:ea typeface="+mn-ea"/>
                <a:cs typeface="Dreaming Outloud Pro" panose="03050502040302030504" pitchFamily="66" charset="77"/>
              </a:rPr>
              <a:t>an</a:t>
            </a:r>
            <a:r>
              <a:rPr lang="en-US" kern="1200" spc="-5" dirty="0">
                <a:solidFill>
                  <a:schemeClr val="tx1"/>
                </a:solidFill>
                <a:latin typeface="Dreaming Outloud Pro" panose="03050502040302030504" pitchFamily="66" charset="77"/>
                <a:ea typeface="+mn-ea"/>
                <a:cs typeface="Dreaming Outloud Pro" panose="03050502040302030504" pitchFamily="66" charset="77"/>
              </a:rPr>
              <a:t> </a:t>
            </a:r>
            <a:r>
              <a:rPr lang="en-US" kern="1200" spc="-10" dirty="0">
                <a:solidFill>
                  <a:schemeClr val="tx1"/>
                </a:solidFill>
                <a:latin typeface="Dreaming Outloud Pro" panose="03050502040302030504" pitchFamily="66" charset="77"/>
                <a:ea typeface="+mn-ea"/>
                <a:cs typeface="Dreaming Outloud Pro" panose="03050502040302030504" pitchFamily="66" charset="77"/>
              </a:rPr>
              <a:t>image</a:t>
            </a:r>
          </a:p>
          <a:p>
            <a:pPr marL="297815" indent="-228600" algn="l" rtl="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 kern="1200" spc="-10" dirty="0">
                <a:solidFill>
                  <a:schemeClr val="tx1"/>
                </a:solidFill>
                <a:latin typeface="Dreaming Outloud Pro" panose="03050502040302030504" pitchFamily="66" charset="77"/>
                <a:ea typeface="+mn-ea"/>
                <a:cs typeface="Dreaming Outloud Pro" panose="03050502040302030504" pitchFamily="66" charset="77"/>
              </a:rPr>
              <a:t>How to view your images in Fiji</a:t>
            </a:r>
          </a:p>
          <a:p>
            <a:pPr marL="297815" indent="-228600" algn="l" rtl="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 kern="1200" spc="-10" dirty="0">
                <a:solidFill>
                  <a:schemeClr val="tx1"/>
                </a:solidFill>
                <a:latin typeface="Dreaming Outloud Pro" panose="03050502040302030504" pitchFamily="66" charset="77"/>
                <a:ea typeface="+mn-ea"/>
                <a:cs typeface="Dreaming Outloud Pro" panose="03050502040302030504" pitchFamily="66" charset="77"/>
              </a:rPr>
              <a:t>Look up tables</a:t>
            </a:r>
          </a:p>
          <a:p>
            <a:pPr marL="297815" indent="-228600" algn="l" rtl="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 kern="1200" spc="-10" dirty="0">
                <a:solidFill>
                  <a:schemeClr val="tx1"/>
                </a:solidFill>
                <a:latin typeface="Dreaming Outloud Pro" panose="03050502040302030504" pitchFamily="66" charset="77"/>
                <a:ea typeface="+mn-ea"/>
                <a:cs typeface="Dreaming Outloud Pro" panose="03050502040302030504" pitchFamily="66" charset="77"/>
              </a:rPr>
              <a:t>Channel management </a:t>
            </a:r>
            <a:r>
              <a:rPr lang="en-US" kern="1200" dirty="0">
                <a:solidFill>
                  <a:schemeClr val="tx1"/>
                </a:solidFill>
                <a:latin typeface="Dreaming Outloud Pro" panose="03050502040302030504" pitchFamily="66" charset="77"/>
                <a:ea typeface="+mn-ea"/>
                <a:cs typeface="Dreaming Outloud Pro" panose="03050502040302030504" pitchFamily="66" charset="77"/>
              </a:rPr>
              <a:t>(split and merge, channels tool)</a:t>
            </a:r>
            <a:endParaRPr lang="en-US" kern="1200" spc="-10" dirty="0">
              <a:solidFill>
                <a:schemeClr val="tx1"/>
              </a:solidFill>
              <a:latin typeface="Dreaming Outloud Pro" panose="03050502040302030504" pitchFamily="66" charset="77"/>
              <a:ea typeface="+mn-ea"/>
              <a:cs typeface="Dreaming Outloud Pro" panose="03050502040302030504" pitchFamily="66" charset="77"/>
            </a:endParaRPr>
          </a:p>
          <a:p>
            <a:pPr marL="297815" indent="-228600" algn="l" rtl="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 kern="1200" spc="-10" dirty="0">
                <a:solidFill>
                  <a:schemeClr val="tx1"/>
                </a:solidFill>
                <a:latin typeface="Dreaming Outloud Pro" panose="03050502040302030504" pitchFamily="66" charset="77"/>
                <a:ea typeface="+mn-ea"/>
                <a:cs typeface="Dreaming Outloud Pro" panose="03050502040302030504" pitchFamily="66" charset="77"/>
              </a:rPr>
              <a:t>Sub-stacks, projections</a:t>
            </a:r>
          </a:p>
          <a:p>
            <a:pPr marL="297815" indent="-228600" algn="l" rtl="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 kern="1200" dirty="0">
                <a:solidFill>
                  <a:schemeClr val="tx1"/>
                </a:solidFill>
                <a:latin typeface="Dreaming Outloud Pro" panose="03050502040302030504" pitchFamily="66" charset="77"/>
                <a:ea typeface="+mn-ea"/>
                <a:cs typeface="Dreaming Outloud Pro" panose="03050502040302030504" pitchFamily="66" charset="77"/>
              </a:rPr>
              <a:t>How to check that your image has the right dimensions</a:t>
            </a:r>
          </a:p>
          <a:p>
            <a:pPr marL="297815" indent="-228600" algn="l" rtl="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 kern="1200" dirty="0">
                <a:solidFill>
                  <a:schemeClr val="tx1"/>
                </a:solidFill>
                <a:latin typeface="Dreaming Outloud Pro" panose="03050502040302030504" pitchFamily="66" charset="77"/>
                <a:ea typeface="+mn-ea"/>
                <a:cs typeface="Dreaming Outloud Pro" panose="03050502040302030504" pitchFamily="66" charset="77"/>
              </a:rPr>
              <a:t>Line measurement</a:t>
            </a:r>
          </a:p>
          <a:p>
            <a:pPr marL="297815" indent="-228600" algn="l" rtl="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 kern="1200" dirty="0">
                <a:solidFill>
                  <a:schemeClr val="tx1"/>
                </a:solidFill>
                <a:latin typeface="Dreaming Outloud Pro" panose="03050502040302030504" pitchFamily="66" charset="77"/>
                <a:ea typeface="+mn-ea"/>
                <a:cs typeface="Dreaming Outloud Pro" panose="03050502040302030504" pitchFamily="66" charset="77"/>
              </a:rPr>
              <a:t>Basic measurements (area, intensity, shape...)</a:t>
            </a:r>
          </a:p>
          <a:p>
            <a:pPr marL="297815" indent="-228600" algn="l" rtl="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 kern="1200" dirty="0">
                <a:solidFill>
                  <a:schemeClr val="tx1"/>
                </a:solidFill>
                <a:latin typeface="Dreaming Outloud Pro" panose="03050502040302030504" pitchFamily="66" charset="77"/>
                <a:ea typeface="+mn-ea"/>
                <a:cs typeface="Dreaming Outloud Pro" panose="03050502040302030504" pitchFamily="66" charset="77"/>
              </a:rPr>
              <a:t>Segmentation basics</a:t>
            </a:r>
          </a:p>
          <a:p>
            <a:pPr marL="297815" indent="-228600" algn="l" rtl="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 kern="1200" dirty="0">
                <a:solidFill>
                  <a:schemeClr val="tx1"/>
                </a:solidFill>
                <a:latin typeface="Dreaming Outloud Pro" panose="03050502040302030504" pitchFamily="66" charset="77"/>
                <a:ea typeface="+mn-ea"/>
                <a:cs typeface="Dreaming Outloud Pro" panose="03050502040302030504" pitchFamily="66" charset="77"/>
              </a:rPr>
              <a:t>ROIs and particle analysis</a:t>
            </a:r>
          </a:p>
          <a:p>
            <a:pPr marL="297815" indent="-228600" algn="l" rtl="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r>
              <a:rPr lang="en-US" kern="1200" dirty="0">
                <a:solidFill>
                  <a:schemeClr val="tx1"/>
                </a:solidFill>
                <a:latin typeface="Dreaming Outloud Pro" panose="03050502040302030504" pitchFamily="66" charset="77"/>
                <a:ea typeface="+mn-ea"/>
                <a:cs typeface="Dreaming Outloud Pro" panose="03050502040302030504" pitchFamily="66" charset="77"/>
              </a:rPr>
              <a:t>Binary operations</a:t>
            </a:r>
          </a:p>
          <a:p>
            <a:pPr marL="297815" indent="-228600" algn="l" rtl="0">
              <a:lnSpc>
                <a:spcPct val="150000"/>
              </a:lnSpc>
              <a:spcBef>
                <a:spcPts val="100"/>
              </a:spcBef>
              <a:buFont typeface="Arial" panose="020B0604020202020204" pitchFamily="34" charset="0"/>
              <a:buChar char="•"/>
              <a:tabLst>
                <a:tab pos="240665" algn="l"/>
                <a:tab pos="241300" algn="l"/>
              </a:tabLst>
            </a:pPr>
            <a:endParaRPr lang="en-US" kern="1200" dirty="0">
              <a:solidFill>
                <a:schemeClr val="tx1"/>
              </a:solidFill>
              <a:latin typeface="Dreaming Outloud Pro" panose="03050502040302030504" pitchFamily="66" charset="77"/>
              <a:ea typeface="+mn-ea"/>
              <a:cs typeface="Dreaming Outloud Pro" panose="03050502040302030504" pitchFamily="66" charset="7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AB140-5D11-BBB7-343E-07F39C2D7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8152" y="717036"/>
            <a:ext cx="8735695" cy="695960"/>
          </a:xfrm>
        </p:spPr>
        <p:txBody>
          <a:bodyPr/>
          <a:lstStyle/>
          <a:p>
            <a:pPr algn="ctr"/>
            <a:r>
              <a:rPr lang="en-US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What is Fiji?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3F9D7A-CF17-A21F-8F15-B1054510B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8800" y="1981200"/>
            <a:ext cx="8305800" cy="1107996"/>
          </a:xfrm>
        </p:spPr>
        <p:txBody>
          <a:bodyPr/>
          <a:lstStyle/>
          <a:p>
            <a:pPr algn="ctr"/>
            <a:r>
              <a:rPr lang="en-US" sz="24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“Fiji is an image processing package — a "batteries-included" distribution of ImageJ, bundling many plugins which facilitate scientific image analysis.”</a:t>
            </a:r>
          </a:p>
        </p:txBody>
      </p:sp>
      <p:pic>
        <p:nvPicPr>
          <p:cNvPr id="1026" name="Picture 2" descr="Fiji logo">
            <a:extLst>
              <a:ext uri="{FF2B5EF4-FFF2-40B4-BE49-F238E27FC236}">
                <a16:creationId xmlns:a16="http://schemas.microsoft.com/office/drawing/2014/main" id="{F0A16EBF-1937-4917-C491-A5AE4DE30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514" y="569716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text, screenshot, font, logo&#10;&#10;Description automatically generated">
            <a:extLst>
              <a:ext uri="{FF2B5EF4-FFF2-40B4-BE49-F238E27FC236}">
                <a16:creationId xmlns:a16="http://schemas.microsoft.com/office/drawing/2014/main" id="{FC3F20C4-3A7E-B43D-1AC8-EE622D4F5B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796" y="3772653"/>
            <a:ext cx="9666408" cy="23683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E917B0-F793-DAD0-0E85-612CD283A7C6}"/>
              </a:ext>
            </a:extLst>
          </p:cNvPr>
          <p:cNvSpPr txBox="1"/>
          <p:nvPr/>
        </p:nvSpPr>
        <p:spPr>
          <a:xfrm>
            <a:off x="10518098" y="6400800"/>
            <a:ext cx="16739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fiji.sc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074923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610361"/>
            <a:ext cx="10817862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3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Check settings and install</a:t>
            </a:r>
            <a:r>
              <a:rPr lang="en-US" spc="-15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more </a:t>
            </a:r>
            <a:r>
              <a:rPr lang="en-US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Fiji</a:t>
            </a:r>
            <a:r>
              <a:rPr lang="en-US" spc="-16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Plugins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709276"/>
            <a:ext cx="1561465" cy="528350"/>
          </a:xfrm>
          <a:prstGeom prst="rect">
            <a:avLst/>
          </a:prstGeom>
        </p:spPr>
        <p:txBody>
          <a:bodyPr vert="horz" wrap="square" lIns="0" tIns="9652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241300" algn="l"/>
              </a:tabLst>
            </a:pPr>
            <a:endParaRPr lang="en-US" sz="2800" dirty="0">
              <a:latin typeface="Calibri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9E7753-FA55-0E69-8B61-692878F0F722}"/>
              </a:ext>
            </a:extLst>
          </p:cNvPr>
          <p:cNvSpPr txBox="1"/>
          <p:nvPr/>
        </p:nvSpPr>
        <p:spPr>
          <a:xfrm>
            <a:off x="916938" y="1709276"/>
            <a:ext cx="9065261" cy="4211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760"/>
              </a:spcBef>
              <a:tabLst>
                <a:tab pos="241300" algn="l"/>
              </a:tabLst>
            </a:pPr>
            <a:r>
              <a:rPr lang="en-US" sz="18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ImageJ was setup to </a:t>
            </a:r>
            <a:r>
              <a:rPr lang="en-US" sz="1800" spc="-10" dirty="0" err="1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analyse</a:t>
            </a:r>
            <a:r>
              <a:rPr lang="en-US" sz="18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dark particles on white background, still causing issues during workflows. Most analysis these days is of fluorescent particles/organelles on black background. </a:t>
            </a:r>
            <a:r>
              <a:rPr lang="en-US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ImageJ </a:t>
            </a:r>
            <a:r>
              <a:rPr lang="en-US" sz="18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needs to know whether to aggregate bright or dark pixels for particle detection!</a:t>
            </a:r>
          </a:p>
          <a:p>
            <a:pPr marL="241300" indent="-228600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241300" algn="l"/>
              </a:tabLst>
            </a:pPr>
            <a:r>
              <a:rPr lang="en-US" sz="1800" i="1" spc="-1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Process... </a:t>
            </a:r>
            <a:r>
              <a:rPr lang="en-US" i="1" spc="-1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› </a:t>
            </a:r>
            <a:r>
              <a:rPr lang="en-US" sz="1800" i="1" spc="-1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binary... </a:t>
            </a:r>
            <a:r>
              <a:rPr lang="en-US" i="1" spc="-1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› </a:t>
            </a:r>
            <a:r>
              <a:rPr lang="en-US" sz="1800" i="1" spc="-1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options </a:t>
            </a:r>
            <a:r>
              <a:rPr lang="en-US" i="1" spc="-1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›</a:t>
            </a:r>
            <a:r>
              <a:rPr lang="en-US" sz="1800" i="1" spc="-1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 “black background”</a:t>
            </a:r>
          </a:p>
          <a:p>
            <a:pPr marL="241300" indent="-228600">
              <a:lnSpc>
                <a:spcPct val="100000"/>
              </a:lnSpc>
              <a:spcBef>
                <a:spcPts val="760"/>
              </a:spcBef>
              <a:buFont typeface="Arial"/>
              <a:buChar char="•"/>
              <a:tabLst>
                <a:tab pos="241300" algn="l"/>
              </a:tabLst>
            </a:pPr>
            <a:endParaRPr lang="en-US" spc="-1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  <a:tabLst>
                <a:tab pos="241300" algn="l"/>
              </a:tabLst>
            </a:pPr>
            <a:r>
              <a:rPr lang="en-US" sz="18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To enable additional Plugins, choose:</a:t>
            </a:r>
          </a:p>
          <a:p>
            <a:pPr marL="298450" lvl="6" indent="-285750">
              <a:spcBef>
                <a:spcPts val="76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i="1" spc="-10" dirty="0">
                <a:solidFill>
                  <a:schemeClr val="tx2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Help › Update…, then click the “Manage update sites” button.</a:t>
            </a:r>
            <a:endParaRPr lang="en-US" sz="1800" spc="-1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  <a:tabLst>
                <a:tab pos="241300" algn="l"/>
              </a:tabLst>
            </a:pPr>
            <a:endParaRPr lang="en-US" spc="-10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  <a:tabLst>
                <a:tab pos="241300" algn="l"/>
              </a:tabLst>
            </a:pPr>
            <a:r>
              <a:rPr lang="en-US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Please activate the following update sites</a:t>
            </a:r>
          </a:p>
          <a:p>
            <a:pPr marL="298450" lvl="3" indent="-285750">
              <a:spcBef>
                <a:spcPts val="67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IJPB-plugins</a:t>
            </a:r>
          </a:p>
          <a:p>
            <a:pPr marL="298450" lvl="3" indent="-285750">
              <a:spcBef>
                <a:spcPts val="670"/>
              </a:spcBef>
              <a:buFont typeface="Arial" panose="020B0604020202020204" pitchFamily="34" charset="0"/>
              <a:buChar char="•"/>
              <a:tabLst>
                <a:tab pos="241300" algn="l"/>
              </a:tabLst>
            </a:pPr>
            <a:r>
              <a:rPr lang="en-US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3D ImageJ suite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82026B-0693-F314-9DC1-03ADFF2B4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0" y="3962400"/>
            <a:ext cx="2514600" cy="5029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DE92D-7A10-E3CE-ECA9-D56298DC2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39" y="610361"/>
            <a:ext cx="8735695" cy="677108"/>
          </a:xfrm>
        </p:spPr>
        <p:txBody>
          <a:bodyPr/>
          <a:lstStyle/>
          <a:p>
            <a:r>
              <a:rPr lang="en-US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Common steps in image analysis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5DDAF6F-3A0E-F5DC-F4A2-9C7513EE55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4490638"/>
              </p:ext>
            </p:extLst>
          </p:nvPr>
        </p:nvGraphicFramePr>
        <p:xfrm>
          <a:off x="787400" y="1246322"/>
          <a:ext cx="10617200" cy="5001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4C6268-D439-DFA4-B711-3835D13213B9}"/>
              </a:ext>
            </a:extLst>
          </p:cNvPr>
          <p:cNvCxnSpPr/>
          <p:nvPr/>
        </p:nvCxnSpPr>
        <p:spPr>
          <a:xfrm>
            <a:off x="3886200" y="2895600"/>
            <a:ext cx="4419600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10AAF89-DB39-2C41-64C3-FEA4EF05F5C7}"/>
              </a:ext>
            </a:extLst>
          </p:cNvPr>
          <p:cNvSpPr txBox="1"/>
          <p:nvPr/>
        </p:nvSpPr>
        <p:spPr>
          <a:xfrm>
            <a:off x="5029200" y="252626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image processing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1541E4-4CCA-D5C8-168F-5797889C5816}"/>
              </a:ext>
            </a:extLst>
          </p:cNvPr>
          <p:cNvCxnSpPr>
            <a:cxnSpLocks/>
          </p:cNvCxnSpPr>
          <p:nvPr/>
        </p:nvCxnSpPr>
        <p:spPr>
          <a:xfrm>
            <a:off x="9448800" y="2895600"/>
            <a:ext cx="1905000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05C9E25-4DEF-17D6-50F1-496E19027DC7}"/>
              </a:ext>
            </a:extLst>
          </p:cNvPr>
          <p:cNvSpPr txBox="1"/>
          <p:nvPr/>
        </p:nvSpPr>
        <p:spPr>
          <a:xfrm>
            <a:off x="9525000" y="252626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Image analysis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1F5B87F9-5A5D-89D0-F10F-A1281B5FD190}"/>
              </a:ext>
            </a:extLst>
          </p:cNvPr>
          <p:cNvSpPr/>
          <p:nvPr/>
        </p:nvSpPr>
        <p:spPr>
          <a:xfrm rot="16200000">
            <a:off x="5758715" y="-193576"/>
            <a:ext cx="677109" cy="10360661"/>
          </a:xfrm>
          <a:prstGeom prst="lef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4BEE40-6CA4-32DD-75E7-4760C9810274}"/>
              </a:ext>
            </a:extLst>
          </p:cNvPr>
          <p:cNvSpPr txBox="1"/>
          <p:nvPr/>
        </p:nvSpPr>
        <p:spPr>
          <a:xfrm>
            <a:off x="3505200" y="5486400"/>
            <a:ext cx="6323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23232"/>
                </a:solidFill>
                <a:effectLst/>
                <a:latin typeface="Dreaming Outloud Pro" panose="03050502040302030504" pitchFamily="66" charset="77"/>
                <a:cs typeface="Dreaming Outloud Pro" panose="03050502040302030504" pitchFamily="66" charset="77"/>
              </a:rPr>
              <a:t>Extraction of useful information from microscopy images</a:t>
            </a:r>
            <a:endParaRPr lang="en-US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883633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7D402-A042-C45A-EC48-48D0B7BED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39" y="610361"/>
            <a:ext cx="8735695" cy="677108"/>
          </a:xfrm>
        </p:spPr>
        <p:txBody>
          <a:bodyPr/>
          <a:lstStyle/>
          <a:p>
            <a:r>
              <a:rPr lang="en-US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Image analysis pipelines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8D03FA-5F46-5AAA-0324-5EFFBE447A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45" t="2109"/>
          <a:stretch/>
        </p:blipFill>
        <p:spPr>
          <a:xfrm>
            <a:off x="0" y="1769983"/>
            <a:ext cx="8693297" cy="45712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F9B220-868A-5C00-30BB-F617407DE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200" y="1769983"/>
            <a:ext cx="346721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131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DE92D-7A10-E3CE-ECA9-D56298DC2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39" y="610361"/>
            <a:ext cx="8735695" cy="677108"/>
          </a:xfrm>
        </p:spPr>
        <p:txBody>
          <a:bodyPr/>
          <a:lstStyle/>
          <a:p>
            <a:r>
              <a:rPr lang="en-US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Common steps in image analysis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5DDAF6F-3A0E-F5DC-F4A2-9C7513EE55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2329380"/>
              </p:ext>
            </p:extLst>
          </p:nvPr>
        </p:nvGraphicFramePr>
        <p:xfrm>
          <a:off x="787400" y="1246322"/>
          <a:ext cx="10617200" cy="5001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4C6268-D439-DFA4-B711-3835D13213B9}"/>
              </a:ext>
            </a:extLst>
          </p:cNvPr>
          <p:cNvCxnSpPr/>
          <p:nvPr/>
        </p:nvCxnSpPr>
        <p:spPr>
          <a:xfrm>
            <a:off x="3886200" y="2895600"/>
            <a:ext cx="4419600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10AAF89-DB39-2C41-64C3-FEA4EF05F5C7}"/>
              </a:ext>
            </a:extLst>
          </p:cNvPr>
          <p:cNvSpPr txBox="1"/>
          <p:nvPr/>
        </p:nvSpPr>
        <p:spPr>
          <a:xfrm>
            <a:off x="5029200" y="252626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image processing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1541E4-4CCA-D5C8-168F-5797889C5816}"/>
              </a:ext>
            </a:extLst>
          </p:cNvPr>
          <p:cNvCxnSpPr>
            <a:cxnSpLocks/>
          </p:cNvCxnSpPr>
          <p:nvPr/>
        </p:nvCxnSpPr>
        <p:spPr>
          <a:xfrm>
            <a:off x="9448800" y="2895600"/>
            <a:ext cx="1905000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05C9E25-4DEF-17D6-50F1-496E19027DC7}"/>
              </a:ext>
            </a:extLst>
          </p:cNvPr>
          <p:cNvSpPr txBox="1"/>
          <p:nvPr/>
        </p:nvSpPr>
        <p:spPr>
          <a:xfrm>
            <a:off x="9525000" y="252626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Image analysis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1F5B87F9-5A5D-89D0-F10F-A1281B5FD190}"/>
              </a:ext>
            </a:extLst>
          </p:cNvPr>
          <p:cNvSpPr/>
          <p:nvPr/>
        </p:nvSpPr>
        <p:spPr>
          <a:xfrm rot="16200000">
            <a:off x="5758715" y="-193576"/>
            <a:ext cx="677109" cy="10360661"/>
          </a:xfrm>
          <a:prstGeom prst="lef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4BEE40-6CA4-32DD-75E7-4760C9810274}"/>
              </a:ext>
            </a:extLst>
          </p:cNvPr>
          <p:cNvSpPr txBox="1"/>
          <p:nvPr/>
        </p:nvSpPr>
        <p:spPr>
          <a:xfrm>
            <a:off x="3505200" y="5486400"/>
            <a:ext cx="6323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23232"/>
                </a:solidFill>
                <a:effectLst/>
                <a:latin typeface="Dreaming Outloud Pro" panose="03050502040302030504" pitchFamily="66" charset="77"/>
                <a:cs typeface="Dreaming Outloud Pro" panose="03050502040302030504" pitchFamily="66" charset="77"/>
              </a:rPr>
              <a:t>Extraction of useful information from microscopy images</a:t>
            </a:r>
            <a:endParaRPr lang="en-US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156719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4988" y="1863851"/>
            <a:ext cx="11622405" cy="4384675"/>
          </a:xfrm>
          <a:custGeom>
            <a:avLst/>
            <a:gdLst/>
            <a:ahLst/>
            <a:cxnLst/>
            <a:rect l="l" t="t" r="r" b="b"/>
            <a:pathLst>
              <a:path w="11622405" h="4384675">
                <a:moveTo>
                  <a:pt x="11622024" y="0"/>
                </a:moveTo>
                <a:lnTo>
                  <a:pt x="0" y="0"/>
                </a:lnTo>
                <a:lnTo>
                  <a:pt x="0" y="4384548"/>
                </a:lnTo>
                <a:lnTo>
                  <a:pt x="11622024" y="4384548"/>
                </a:lnTo>
                <a:lnTo>
                  <a:pt x="11622024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4433" y="755611"/>
            <a:ext cx="593052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What</a:t>
            </a:r>
            <a:r>
              <a:rPr lang="en-US" spc="-13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is</a:t>
            </a:r>
            <a:r>
              <a:rPr lang="en-US" spc="-1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an</a:t>
            </a:r>
            <a:r>
              <a:rPr lang="en-US" spc="-12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image?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24433" y="2085594"/>
            <a:ext cx="11341100" cy="3800475"/>
            <a:chOff x="424433" y="2085594"/>
            <a:chExt cx="11341100" cy="380047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4433" y="2085594"/>
              <a:ext cx="3800855" cy="380009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72712" y="2085594"/>
              <a:ext cx="7592567" cy="380009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2223897" y="2232279"/>
              <a:ext cx="2144395" cy="3536950"/>
            </a:xfrm>
            <a:custGeom>
              <a:avLst/>
              <a:gdLst/>
              <a:ahLst/>
              <a:cxnLst/>
              <a:rect l="l" t="t" r="r" b="b"/>
              <a:pathLst>
                <a:path w="2144395" h="3536950">
                  <a:moveTo>
                    <a:pt x="0" y="1046734"/>
                  </a:moveTo>
                  <a:lnTo>
                    <a:pt x="2120645" y="0"/>
                  </a:lnTo>
                </a:path>
                <a:path w="2144395" h="3536950">
                  <a:moveTo>
                    <a:pt x="0" y="1149858"/>
                  </a:moveTo>
                  <a:lnTo>
                    <a:pt x="2143887" y="3536543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lang="en-US" dirty="0"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479041" y="5842761"/>
            <a:ext cx="13671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latin typeface="Calibri"/>
                <a:cs typeface="Calibri"/>
              </a:rPr>
              <a:t>Original</a:t>
            </a:r>
            <a:r>
              <a:rPr lang="en-US" sz="1800" spc="-30" dirty="0">
                <a:latin typeface="Calibri"/>
                <a:cs typeface="Calibri"/>
              </a:rPr>
              <a:t> </a:t>
            </a:r>
            <a:r>
              <a:rPr lang="en-US" sz="1800" spc="-20" dirty="0">
                <a:latin typeface="Calibri"/>
                <a:cs typeface="Calibri"/>
              </a:rPr>
              <a:t>image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93944" y="5842761"/>
            <a:ext cx="1453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latin typeface="Calibri"/>
                <a:cs typeface="Calibri"/>
              </a:rPr>
              <a:t>Enlarged</a:t>
            </a:r>
            <a:r>
              <a:rPr lang="en-US" sz="1800" spc="-65" dirty="0">
                <a:latin typeface="Calibri"/>
                <a:cs typeface="Calibri"/>
              </a:rPr>
              <a:t> </a:t>
            </a:r>
            <a:r>
              <a:rPr lang="en-US" sz="1800" spc="-20" dirty="0">
                <a:latin typeface="Calibri"/>
                <a:cs typeface="Calibri"/>
              </a:rPr>
              <a:t>image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796274" y="5842761"/>
            <a:ext cx="225272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latin typeface="Calibri"/>
                <a:cs typeface="Calibri"/>
              </a:rPr>
              <a:t>Pixel</a:t>
            </a:r>
            <a:r>
              <a:rPr lang="en-US" sz="1800" spc="-50" dirty="0">
                <a:latin typeface="Calibri"/>
                <a:cs typeface="Calibri"/>
              </a:rPr>
              <a:t> </a:t>
            </a:r>
            <a:r>
              <a:rPr lang="en-US" sz="1800" spc="-10" dirty="0">
                <a:latin typeface="Calibri"/>
                <a:cs typeface="Calibri"/>
              </a:rPr>
              <a:t>values </a:t>
            </a:r>
            <a:r>
              <a:rPr lang="en-US" sz="1800" dirty="0">
                <a:latin typeface="Calibri"/>
                <a:cs typeface="Calibri"/>
              </a:rPr>
              <a:t>from</a:t>
            </a:r>
            <a:r>
              <a:rPr lang="en-US" sz="1800" spc="-70" dirty="0">
                <a:latin typeface="Calibri"/>
                <a:cs typeface="Calibri"/>
              </a:rPr>
              <a:t> </a:t>
            </a:r>
            <a:r>
              <a:rPr lang="en-US" sz="1800" dirty="0">
                <a:latin typeface="Calibri"/>
                <a:cs typeface="Calibri"/>
              </a:rPr>
              <a:t>1-</a:t>
            </a:r>
            <a:r>
              <a:rPr lang="en-US" sz="1800" spc="-25" dirty="0">
                <a:latin typeface="Calibri"/>
                <a:cs typeface="Calibri"/>
              </a:rPr>
              <a:t>256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95B540-C91B-DFCD-2B6D-1EDD6EEB432D}"/>
              </a:ext>
            </a:extLst>
          </p:cNvPr>
          <p:cNvSpPr txBox="1"/>
          <p:nvPr/>
        </p:nvSpPr>
        <p:spPr>
          <a:xfrm>
            <a:off x="8382000" y="6344391"/>
            <a:ext cx="44183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Introduction to bioimage analysis by Peter Bankhead 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https://bioimagebook.github.io/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CC BY 4.0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76A2B0-234C-1065-CC8C-BB30CF6995AC}"/>
              </a:ext>
            </a:extLst>
          </p:cNvPr>
          <p:cNvSpPr/>
          <p:nvPr/>
        </p:nvSpPr>
        <p:spPr>
          <a:xfrm>
            <a:off x="4225288" y="1981200"/>
            <a:ext cx="3775712" cy="4151384"/>
          </a:xfrm>
          <a:prstGeom prst="rect">
            <a:avLst/>
          </a:prstGeom>
          <a:solidFill>
            <a:srgbClr val="E8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461560-5F9C-355C-9E75-D2EEF9E5B39D}"/>
              </a:ext>
            </a:extLst>
          </p:cNvPr>
          <p:cNvSpPr/>
          <p:nvPr/>
        </p:nvSpPr>
        <p:spPr>
          <a:xfrm>
            <a:off x="7995284" y="2047494"/>
            <a:ext cx="3775712" cy="4151384"/>
          </a:xfrm>
          <a:prstGeom prst="rect">
            <a:avLst/>
          </a:prstGeom>
          <a:solidFill>
            <a:srgbClr val="E8E6E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0361"/>
            <a:ext cx="266446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Bit</a:t>
            </a:r>
            <a:r>
              <a:rPr lang="en-US" spc="-13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pc="-2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depth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676655" y="1253489"/>
            <a:ext cx="10488930" cy="4452620"/>
            <a:chOff x="676655" y="1253489"/>
            <a:chExt cx="10488930" cy="4452620"/>
          </a:xfrm>
        </p:grpSpPr>
        <p:sp>
          <p:nvSpPr>
            <p:cNvPr id="4" name="object 4"/>
            <p:cNvSpPr/>
            <p:nvPr/>
          </p:nvSpPr>
          <p:spPr>
            <a:xfrm>
              <a:off x="676655" y="1690877"/>
              <a:ext cx="3981450" cy="4015104"/>
            </a:xfrm>
            <a:custGeom>
              <a:avLst/>
              <a:gdLst/>
              <a:ahLst/>
              <a:cxnLst/>
              <a:rect l="l" t="t" r="r" b="b"/>
              <a:pathLst>
                <a:path w="3981450" h="4015104">
                  <a:moveTo>
                    <a:pt x="3981450" y="0"/>
                  </a:moveTo>
                  <a:lnTo>
                    <a:pt x="0" y="0"/>
                  </a:lnTo>
                  <a:lnTo>
                    <a:pt x="0" y="4014978"/>
                  </a:lnTo>
                  <a:lnTo>
                    <a:pt x="3981450" y="4014978"/>
                  </a:lnTo>
                  <a:lnTo>
                    <a:pt x="3981450" y="0"/>
                  </a:lnTo>
                  <a:close/>
                </a:path>
              </a:pathLst>
            </a:custGeom>
            <a:solidFill>
              <a:srgbClr val="E7E6E6"/>
            </a:solidFill>
          </p:spPr>
          <p:txBody>
            <a:bodyPr wrap="square" lIns="0" tIns="0" rIns="0" bIns="0" rtlCol="0"/>
            <a:lstStyle/>
            <a:p>
              <a:endParaRPr lang="en-US" dirty="0"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0381" y="1791461"/>
              <a:ext cx="3800094" cy="380009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41314" y="1253489"/>
              <a:ext cx="5224272" cy="4351020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640839" y="5800852"/>
            <a:ext cx="17157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Values</a:t>
            </a:r>
            <a:r>
              <a:rPr lang="en-US" sz="1800" spc="-6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from</a:t>
            </a:r>
            <a:r>
              <a:rPr lang="en-US" sz="1800" spc="-7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1-</a:t>
            </a:r>
            <a:r>
              <a:rPr lang="en-US" sz="1800" spc="-2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256</a:t>
            </a:r>
            <a:endParaRPr lang="en-US" sz="1800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34904" y="1847850"/>
            <a:ext cx="520700" cy="30778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400" b="1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17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US" sz="1400" b="1" spc="-5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17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US" sz="1400" b="1" spc="-5" dirty="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lang="en-US" sz="17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lang="en-US" sz="1400" b="1" spc="-25" dirty="0">
                <a:solidFill>
                  <a:srgbClr val="FFFFFF"/>
                </a:solidFill>
                <a:latin typeface="Arial"/>
                <a:cs typeface="Arial"/>
              </a:rPr>
              <a:t>16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lang="en-US" sz="17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US" sz="1400" b="1" spc="-25" dirty="0">
                <a:solidFill>
                  <a:srgbClr val="FFFFFF"/>
                </a:solidFill>
                <a:latin typeface="Arial"/>
                <a:cs typeface="Arial"/>
              </a:rPr>
              <a:t>25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17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US" sz="1400" b="1" spc="-25" dirty="0">
                <a:solidFill>
                  <a:srgbClr val="FFFFFF"/>
                </a:solidFill>
                <a:latin typeface="Arial"/>
                <a:cs typeface="Arial"/>
              </a:rPr>
              <a:t>256</a:t>
            </a:r>
            <a:endParaRPr lang="en-US" sz="1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lang="en-US" sz="17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lang="en-US" sz="1400" b="1" spc="-10" dirty="0">
                <a:solidFill>
                  <a:srgbClr val="FFFFFF"/>
                </a:solidFill>
                <a:latin typeface="Arial"/>
                <a:cs typeface="Arial"/>
              </a:rPr>
              <a:t>65536</a:t>
            </a:r>
            <a:endParaRPr lang="en-US" sz="140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52771" y="3684778"/>
            <a:ext cx="1605915" cy="662305"/>
          </a:xfrm>
          <a:custGeom>
            <a:avLst/>
            <a:gdLst/>
            <a:ahLst/>
            <a:cxnLst/>
            <a:rect l="l" t="t" r="r" b="b"/>
            <a:pathLst>
              <a:path w="1605914" h="662304">
                <a:moveTo>
                  <a:pt x="1520660" y="635410"/>
                </a:moveTo>
                <a:lnTo>
                  <a:pt x="1510029" y="661924"/>
                </a:lnTo>
                <a:lnTo>
                  <a:pt x="1605533" y="654050"/>
                </a:lnTo>
                <a:lnTo>
                  <a:pt x="1593688" y="640715"/>
                </a:lnTo>
                <a:lnTo>
                  <a:pt x="1533905" y="640715"/>
                </a:lnTo>
                <a:lnTo>
                  <a:pt x="1520660" y="635410"/>
                </a:lnTo>
                <a:close/>
              </a:path>
              <a:path w="1605914" h="662304">
                <a:moveTo>
                  <a:pt x="1531306" y="608859"/>
                </a:moveTo>
                <a:lnTo>
                  <a:pt x="1520660" y="635410"/>
                </a:lnTo>
                <a:lnTo>
                  <a:pt x="1533905" y="640715"/>
                </a:lnTo>
                <a:lnTo>
                  <a:pt x="1544574" y="614172"/>
                </a:lnTo>
                <a:lnTo>
                  <a:pt x="1531306" y="608859"/>
                </a:lnTo>
                <a:close/>
              </a:path>
              <a:path w="1605914" h="662304">
                <a:moveTo>
                  <a:pt x="1541906" y="582422"/>
                </a:moveTo>
                <a:lnTo>
                  <a:pt x="1531306" y="608859"/>
                </a:lnTo>
                <a:lnTo>
                  <a:pt x="1544574" y="614172"/>
                </a:lnTo>
                <a:lnTo>
                  <a:pt x="1533905" y="640715"/>
                </a:lnTo>
                <a:lnTo>
                  <a:pt x="1593688" y="640715"/>
                </a:lnTo>
                <a:lnTo>
                  <a:pt x="1541906" y="582422"/>
                </a:lnTo>
                <a:close/>
              </a:path>
              <a:path w="1605914" h="662304">
                <a:moveTo>
                  <a:pt x="10667" y="0"/>
                </a:moveTo>
                <a:lnTo>
                  <a:pt x="0" y="26416"/>
                </a:lnTo>
                <a:lnTo>
                  <a:pt x="1520660" y="635410"/>
                </a:lnTo>
                <a:lnTo>
                  <a:pt x="1531306" y="608859"/>
                </a:lnTo>
                <a:lnTo>
                  <a:pt x="1066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CC5683-14CA-DEDA-5F9B-9F4BC3EC807C}"/>
              </a:ext>
            </a:extLst>
          </p:cNvPr>
          <p:cNvSpPr txBox="1"/>
          <p:nvPr/>
        </p:nvSpPr>
        <p:spPr>
          <a:xfrm>
            <a:off x="8382000" y="6344391"/>
            <a:ext cx="44183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Introduction to bioimage analysis by Peter Bankhead 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https://bioimagebook.github.io/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CC BY 4.0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Image</a:t>
            </a:r>
            <a:r>
              <a:rPr lang="en-US" spc="-245" dirty="0"/>
              <a:t> </a:t>
            </a:r>
            <a:r>
              <a:rPr lang="en-US" spc="-3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dimensionality</a:t>
            </a:r>
          </a:p>
        </p:txBody>
      </p:sp>
      <p:pic>
        <p:nvPicPr>
          <p:cNvPr id="3" name="object 3"/>
          <p:cNvPicPr/>
          <p:nvPr/>
        </p:nvPicPr>
        <p:blipFill rotWithShape="1">
          <a:blip r:embed="rId3" cstate="print"/>
          <a:srcRect l="24213" b="17879"/>
          <a:stretch/>
        </p:blipFill>
        <p:spPr>
          <a:xfrm>
            <a:off x="2514600" y="1737919"/>
            <a:ext cx="7162800" cy="45097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54F6C2A-AB2F-0D4C-7EA6-0D433432658A}"/>
              </a:ext>
            </a:extLst>
          </p:cNvPr>
          <p:cNvSpPr txBox="1"/>
          <p:nvPr/>
        </p:nvSpPr>
        <p:spPr>
          <a:xfrm>
            <a:off x="8382000" y="6344391"/>
            <a:ext cx="44183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Introduction to bioimage analysis by Peter Bankhead 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https://bioimagebook.github.io/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CC BY 4.0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Image</a:t>
            </a:r>
            <a:r>
              <a:rPr lang="en-US" spc="-24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pc="-3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dimensionality</a:t>
            </a: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81783" y="1607058"/>
            <a:ext cx="7848600" cy="4788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B91CA7-695F-77A7-D63C-CEA07090B97E}"/>
              </a:ext>
            </a:extLst>
          </p:cNvPr>
          <p:cNvSpPr txBox="1"/>
          <p:nvPr/>
        </p:nvSpPr>
        <p:spPr>
          <a:xfrm>
            <a:off x="8382000" y="6381259"/>
            <a:ext cx="44183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Introduction to bioimage analysis by Peter Bankhead 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https://bioimagebook.github.io/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 CC BY 4.0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6800" y="1219200"/>
            <a:ext cx="10058399" cy="3781163"/>
          </a:xfrm>
          <a:prstGeom prst="rect">
            <a:avLst/>
          </a:prstGeom>
        </p:spPr>
        <p:txBody>
          <a:bodyPr vert="horz" wrap="square" lIns="0" tIns="4527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65"/>
              </a:spcBef>
            </a:pPr>
            <a:br>
              <a:rPr lang="en-US" sz="6000" spc="-4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</a:br>
            <a:br>
              <a:rPr lang="en-US" sz="6000" spc="-4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</a:br>
            <a:r>
              <a:rPr lang="en-US" sz="24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Marcela Rivera</a:t>
            </a:r>
            <a:br>
              <a:rPr lang="en-US" sz="24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</a:br>
            <a:r>
              <a:rPr lang="en-US" sz="2400" spc="-10" dirty="0">
                <a:latin typeface="Dreaming Outloud Pro" panose="03050502040302030504" pitchFamily="66" charset="77"/>
                <a:cs typeface="Dreaming Outloud Pro" panose="03050502040302030504" pitchFamily="66" charset="77"/>
                <a:hlinkClick r:id="rId3"/>
              </a:rPr>
              <a:t>marcela.rivera@abo.fi</a:t>
            </a:r>
            <a:br>
              <a:rPr lang="en-US" sz="24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</a:br>
            <a:br>
              <a:rPr lang="en-US" sz="24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</a:br>
            <a:r>
              <a:rPr lang="en-US" sz="24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Imaging in immunology course 2025</a:t>
            </a:r>
            <a:endParaRPr lang="en-US" sz="2400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129240-9057-E6D9-6521-425BB887AD3A}"/>
              </a:ext>
            </a:extLst>
          </p:cNvPr>
          <p:cNvSpPr txBox="1"/>
          <p:nvPr/>
        </p:nvSpPr>
        <p:spPr>
          <a:xfrm>
            <a:off x="1828800" y="6019800"/>
            <a:ext cx="876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Includes materials from Guillaume Jacquemet, Peter Bankhead, Elnaz Fazeli, Joanna</a:t>
            </a:r>
            <a:r>
              <a:rPr lang="en-US" sz="1600" spc="-3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600" dirty="0" err="1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Pylvänäinen</a:t>
            </a:r>
            <a:endParaRPr lang="en-US" sz="1600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27B15F-C9F8-918F-B051-26B24194D0BC}"/>
              </a:ext>
            </a:extLst>
          </p:cNvPr>
          <p:cNvSpPr txBox="1"/>
          <p:nvPr/>
        </p:nvSpPr>
        <p:spPr>
          <a:xfrm>
            <a:off x="331839" y="330369"/>
            <a:ext cx="152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28.10.2025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58108DC-B67C-E64B-AC5B-B3DD70D5C0AB}"/>
              </a:ext>
            </a:extLst>
          </p:cNvPr>
          <p:cNvGrpSpPr/>
          <p:nvPr/>
        </p:nvGrpSpPr>
        <p:grpSpPr>
          <a:xfrm>
            <a:off x="2766564" y="1752600"/>
            <a:ext cx="6658869" cy="769441"/>
            <a:chOff x="2057400" y="2270193"/>
            <a:chExt cx="6658869" cy="769441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70D909C2-ACB9-14BF-9ADF-0D0577CD1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01000" y="2297278"/>
              <a:ext cx="715269" cy="71526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1387A23-E2B9-19E1-0F00-6032FA3C17DE}"/>
                </a:ext>
              </a:extLst>
            </p:cNvPr>
            <p:cNvSpPr txBox="1"/>
            <p:nvPr/>
          </p:nvSpPr>
          <p:spPr>
            <a:xfrm>
              <a:off x="2057400" y="2270193"/>
              <a:ext cx="6100548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400" spc="-40" dirty="0">
                  <a:latin typeface="Dreaming Outloud Pro" panose="03050502040302030504" pitchFamily="66" charset="77"/>
                  <a:cs typeface="Dreaming Outloud Pro" panose="03050502040302030504" pitchFamily="66" charset="77"/>
                </a:rPr>
                <a:t>Image analysis using FIJI </a:t>
              </a:r>
              <a:endParaRPr lang="en-US" sz="4400" dirty="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66800" y="610361"/>
            <a:ext cx="858583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2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Let’s start exploring!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8" y="1825244"/>
            <a:ext cx="7648107" cy="424988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solidFill>
                  <a:schemeClr val="tx1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Open</a:t>
            </a:r>
            <a:r>
              <a:rPr lang="en-US" sz="1800" spc="-10" dirty="0">
                <a:solidFill>
                  <a:schemeClr val="tx1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Fiji +</a:t>
            </a:r>
            <a:r>
              <a:rPr lang="en-US" sz="1800" spc="-10" dirty="0">
                <a:solidFill>
                  <a:schemeClr val="tx1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image:</a:t>
            </a:r>
            <a:r>
              <a:rPr lang="en-US" sz="1800" spc="-5" dirty="0">
                <a:solidFill>
                  <a:schemeClr val="tx1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Image1-</a:t>
            </a:r>
            <a:r>
              <a:rPr lang="en-US" sz="1800" spc="-1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composite-calibrated.tif</a:t>
            </a:r>
            <a:endParaRPr lang="en-US" sz="1800" dirty="0">
              <a:latin typeface="+mj-lt"/>
              <a:cs typeface="Dreaming Outloud Pro" panose="03050502040302030504" pitchFamily="66" charset="77"/>
            </a:endParaRPr>
          </a:p>
          <a:p>
            <a:pPr>
              <a:lnSpc>
                <a:spcPct val="100000"/>
              </a:lnSpc>
            </a:pPr>
            <a:endParaRPr lang="en-US" sz="2000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lang="en-US" sz="1800" dirty="0">
                <a:solidFill>
                  <a:schemeClr val="accent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		Pixels</a:t>
            </a:r>
            <a:r>
              <a:rPr lang="en-US" sz="1800" spc="-25" dirty="0">
                <a:solidFill>
                  <a:schemeClr val="accent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solidFill>
                  <a:schemeClr val="accent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and</a:t>
            </a:r>
            <a:r>
              <a:rPr lang="en-US" sz="1800" spc="-15" dirty="0">
                <a:solidFill>
                  <a:schemeClr val="accent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solidFill>
                  <a:schemeClr val="accent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bit</a:t>
            </a:r>
            <a:r>
              <a:rPr lang="en-US" sz="1800" spc="-15" dirty="0">
                <a:solidFill>
                  <a:schemeClr val="accent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solidFill>
                  <a:schemeClr val="accent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depth,</a:t>
            </a:r>
            <a:r>
              <a:rPr lang="en-US" sz="1800" spc="-20" dirty="0">
                <a:solidFill>
                  <a:schemeClr val="accent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spc="-10" dirty="0">
                <a:solidFill>
                  <a:schemeClr val="accent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channels?</a:t>
            </a:r>
          </a:p>
          <a:p>
            <a:pPr marL="12700">
              <a:lnSpc>
                <a:spcPct val="100000"/>
              </a:lnSpc>
              <a:spcBef>
                <a:spcPts val="1425"/>
              </a:spcBef>
            </a:pPr>
            <a:endParaRPr lang="en-US" spc="-10" dirty="0">
              <a:solidFill>
                <a:schemeClr val="accent3"/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pPr marL="12700">
              <a:spcBef>
                <a:spcPts val="1425"/>
              </a:spcBef>
            </a:pPr>
            <a:r>
              <a:rPr lang="en-US" sz="1800" spc="-20" dirty="0">
                <a:solidFill>
                  <a:schemeClr val="tx1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Zoom</a:t>
            </a:r>
            <a:r>
              <a:rPr lang="en-US" sz="1800" spc="-20" dirty="0">
                <a:solidFill>
                  <a:srgbClr val="40404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		</a:t>
            </a:r>
            <a:r>
              <a:rPr lang="en-US" sz="180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mouse</a:t>
            </a:r>
            <a:r>
              <a:rPr lang="en-US" sz="1800" spc="-15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right</a:t>
            </a:r>
            <a:r>
              <a:rPr lang="en-US" sz="1800" spc="-5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click</a:t>
            </a:r>
            <a:r>
              <a:rPr lang="en-US" sz="1800" spc="-5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 </a:t>
            </a:r>
            <a:r>
              <a:rPr lang="en-US" sz="1800" b="1" spc="-50" dirty="0">
                <a:solidFill>
                  <a:schemeClr val="tx1"/>
                </a:solidFill>
                <a:latin typeface="+mj-lt"/>
                <a:cs typeface="Dreaming Outloud Pro" panose="03050502040302030504" pitchFamily="66" charset="77"/>
              </a:rPr>
              <a:t>+</a:t>
            </a:r>
            <a:r>
              <a:rPr lang="en-US" sz="1800" spc="-5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mouse</a:t>
            </a:r>
            <a:r>
              <a:rPr lang="en-US" sz="1800" spc="-2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left</a:t>
            </a:r>
            <a:r>
              <a:rPr lang="en-US" sz="1800" spc="-1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click</a:t>
            </a:r>
            <a:r>
              <a:rPr lang="en-US" sz="1800" b="1" spc="-1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 </a:t>
            </a:r>
            <a:r>
              <a:rPr lang="en-US" sz="1800" b="1" spc="-50" dirty="0">
                <a:solidFill>
                  <a:schemeClr val="tx1"/>
                </a:solidFill>
                <a:latin typeface="+mj-lt"/>
                <a:cs typeface="Dreaming Outloud Pro" panose="03050502040302030504" pitchFamily="66" charset="77"/>
              </a:rPr>
              <a:t>–</a:t>
            </a:r>
          </a:p>
          <a:p>
            <a:pPr marL="12700">
              <a:spcBef>
                <a:spcPts val="1425"/>
              </a:spcBef>
            </a:pPr>
            <a:r>
              <a:rPr lang="en-US" sz="1800" spc="-50" dirty="0">
                <a:solidFill>
                  <a:schemeClr val="tx1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Mo</a:t>
            </a:r>
            <a:r>
              <a:rPr lang="en-US" spc="-50" dirty="0">
                <a:solidFill>
                  <a:schemeClr val="tx1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ve around zoomed image use the hand tool </a:t>
            </a:r>
            <a:endParaRPr lang="en-US" sz="1800" spc="-50" dirty="0">
              <a:solidFill>
                <a:schemeClr val="tx1"/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pPr marL="12700">
              <a:spcBef>
                <a:spcPts val="1425"/>
              </a:spcBef>
            </a:pPr>
            <a:r>
              <a:rPr lang="en-US" sz="1800" dirty="0">
                <a:solidFill>
                  <a:schemeClr val="tx1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Adjust the </a:t>
            </a:r>
            <a:r>
              <a:rPr lang="en-US" sz="1800" spc="-10" dirty="0">
                <a:solidFill>
                  <a:schemeClr val="tx1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contrast</a:t>
            </a:r>
            <a:r>
              <a:rPr lang="en-US" sz="1800" spc="-10" dirty="0">
                <a:solidFill>
                  <a:srgbClr val="40404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	</a:t>
            </a:r>
            <a:r>
              <a:rPr lang="en-US" sz="180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Image ›</a:t>
            </a:r>
            <a:r>
              <a:rPr lang="en-US" sz="1800" spc="-55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Adjust</a:t>
            </a:r>
            <a:r>
              <a:rPr lang="en-US" sz="1800" spc="-2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›</a:t>
            </a:r>
            <a:r>
              <a:rPr lang="en-US" sz="1800" spc="5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 </a:t>
            </a:r>
            <a:r>
              <a:rPr lang="en-US" sz="1800" spc="-1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Brightness/Contrast</a:t>
            </a:r>
          </a:p>
          <a:p>
            <a:pPr marL="12700">
              <a:spcBef>
                <a:spcPts val="1425"/>
              </a:spcBef>
            </a:pPr>
            <a:r>
              <a:rPr lang="en-US" sz="1800" dirty="0">
                <a:solidFill>
                  <a:schemeClr val="tx1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Channel management</a:t>
            </a:r>
            <a:r>
              <a:rPr lang="en-US" sz="1800" dirty="0">
                <a:solidFill>
                  <a:srgbClr val="40404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	</a:t>
            </a:r>
            <a:r>
              <a:rPr lang="en-US" sz="180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Image › Color › Channels Tool...</a:t>
            </a:r>
          </a:p>
          <a:p>
            <a:pPr marL="12700">
              <a:spcBef>
                <a:spcPts val="1425"/>
              </a:spcBef>
            </a:pPr>
            <a:r>
              <a:rPr lang="en-US" sz="1800" dirty="0">
                <a:solidFill>
                  <a:schemeClr val="tx1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Split </a:t>
            </a:r>
            <a:r>
              <a:rPr lang="en-US" sz="1800" spc="-10" dirty="0">
                <a:solidFill>
                  <a:schemeClr val="tx1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channels</a:t>
            </a:r>
            <a:r>
              <a:rPr lang="en-US" sz="1800" spc="-10" dirty="0">
                <a:solidFill>
                  <a:srgbClr val="40404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		</a:t>
            </a:r>
            <a:r>
              <a:rPr lang="en-US" sz="180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Image ›</a:t>
            </a:r>
            <a:r>
              <a:rPr lang="en-US" sz="1800" spc="5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Color</a:t>
            </a:r>
            <a:r>
              <a:rPr lang="en-US" sz="1800" spc="-2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›</a:t>
            </a:r>
            <a:r>
              <a:rPr lang="en-US" sz="1800" spc="5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Split</a:t>
            </a:r>
            <a:r>
              <a:rPr lang="en-US" sz="1800" spc="-15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 </a:t>
            </a:r>
            <a:r>
              <a:rPr lang="en-US" sz="1800" spc="-1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channels</a:t>
            </a:r>
          </a:p>
          <a:p>
            <a:pPr marL="12700">
              <a:spcBef>
                <a:spcPts val="1425"/>
              </a:spcBef>
            </a:pPr>
            <a:r>
              <a:rPr lang="en-US" sz="1800" dirty="0">
                <a:solidFill>
                  <a:schemeClr val="tx1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Sync </a:t>
            </a:r>
            <a:r>
              <a:rPr lang="en-US" sz="1800" spc="-10" dirty="0">
                <a:solidFill>
                  <a:schemeClr val="tx1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windows</a:t>
            </a:r>
            <a:r>
              <a:rPr lang="en-US" sz="1800" spc="-10" dirty="0">
                <a:solidFill>
                  <a:srgbClr val="40404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		</a:t>
            </a:r>
            <a:r>
              <a:rPr lang="en-US" sz="180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Analyze</a:t>
            </a:r>
            <a:r>
              <a:rPr lang="en-US" sz="1800" spc="-45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›</a:t>
            </a:r>
            <a:r>
              <a:rPr lang="en-US" sz="1800" spc="-1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 </a:t>
            </a:r>
            <a:r>
              <a:rPr lang="en-US" sz="1800" spc="-2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Tools</a:t>
            </a:r>
            <a:r>
              <a:rPr lang="en-US" sz="1800" spc="-25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›</a:t>
            </a:r>
            <a:r>
              <a:rPr lang="en-US" sz="1800" spc="-1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Sync</a:t>
            </a:r>
            <a:r>
              <a:rPr lang="en-US" sz="1800" spc="-2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 </a:t>
            </a:r>
            <a:r>
              <a:rPr lang="en-US" sz="1800" spc="-1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Windows</a:t>
            </a:r>
            <a:endParaRPr lang="en-US" sz="1800" dirty="0">
              <a:latin typeface="+mj-lt"/>
              <a:cs typeface="Dreaming Outloud Pro" panose="03050502040302030504" pitchFamily="66" charset="77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41339" y="3288162"/>
            <a:ext cx="524256" cy="6198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92E327D-711E-5175-531B-2D1CB87CD9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3456" y="3840395"/>
            <a:ext cx="524256" cy="510087"/>
          </a:xfrm>
          <a:prstGeom prst="rect">
            <a:avLst/>
          </a:prstGeom>
        </p:spPr>
      </p:pic>
      <p:pic>
        <p:nvPicPr>
          <p:cNvPr id="5" name="Graphic 4" descr="Customer review outline">
            <a:extLst>
              <a:ext uri="{FF2B5EF4-FFF2-40B4-BE49-F238E27FC236}">
                <a16:creationId xmlns:a16="http://schemas.microsoft.com/office/drawing/2014/main" id="{2F748872-6B2F-3D42-6F0B-51F980182E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46267" y="2114301"/>
            <a:ext cx="914400" cy="914400"/>
          </a:xfrm>
          <a:prstGeom prst="rect">
            <a:avLst/>
          </a:prstGeom>
        </p:spPr>
      </p:pic>
      <p:pic>
        <p:nvPicPr>
          <p:cNvPr id="7" name="Graphic 6" descr="Gymnast: Floor routine outline">
            <a:extLst>
              <a:ext uri="{FF2B5EF4-FFF2-40B4-BE49-F238E27FC236}">
                <a16:creationId xmlns:a16="http://schemas.microsoft.com/office/drawing/2014/main" id="{5CC7E654-5ABB-2B99-0AE3-A9D879DCDE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2400" y="226697"/>
            <a:ext cx="1112355" cy="11123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7D12B33-CB91-3A8B-BDA3-D2599D03C43B}"/>
              </a:ext>
            </a:extLst>
          </p:cNvPr>
          <p:cNvSpPr txBox="1"/>
          <p:nvPr/>
        </p:nvSpPr>
        <p:spPr>
          <a:xfrm>
            <a:off x="838200" y="150187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u="sng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Open</a:t>
            </a:r>
            <a:r>
              <a:rPr lang="en-US" b="1" u="sng" spc="-18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b="1" u="sng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image</a:t>
            </a:r>
            <a:r>
              <a:rPr lang="en-US" b="1" u="sng" spc="-18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b="1" u="sng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and</a:t>
            </a:r>
            <a:r>
              <a:rPr lang="en-US" b="1" u="sng" spc="-17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b="1" u="sng" spc="-2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inspect</a:t>
            </a:r>
            <a:endParaRPr lang="en-US" b="1" u="sng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0361"/>
            <a:ext cx="5769610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Look</a:t>
            </a:r>
            <a:r>
              <a:rPr lang="en-US" spc="-16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up</a:t>
            </a:r>
            <a:r>
              <a:rPr lang="en-US" spc="-16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tables</a:t>
            </a:r>
            <a:r>
              <a:rPr lang="en-US" spc="-16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pc="-6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(LUTs)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66800" y="253682"/>
            <a:ext cx="10687050" cy="6350635"/>
            <a:chOff x="666750" y="389381"/>
            <a:chExt cx="10687050" cy="635063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6750" y="1990724"/>
              <a:ext cx="2400300" cy="36195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36485" y="2619755"/>
              <a:ext cx="1792985" cy="17861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29166" y="4552187"/>
              <a:ext cx="2024633" cy="202463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103626" y="3975353"/>
              <a:ext cx="6226175" cy="1607820"/>
            </a:xfrm>
            <a:custGeom>
              <a:avLst/>
              <a:gdLst/>
              <a:ahLst/>
              <a:cxnLst/>
              <a:rect l="l" t="t" r="r" b="b"/>
              <a:pathLst>
                <a:path w="6226175" h="1607820">
                  <a:moveTo>
                    <a:pt x="6150176" y="1576606"/>
                  </a:moveTo>
                  <a:lnTo>
                    <a:pt x="6142355" y="1607312"/>
                  </a:lnTo>
                  <a:lnTo>
                    <a:pt x="6225667" y="1589278"/>
                  </a:lnTo>
                  <a:lnTo>
                    <a:pt x="6214644" y="1579753"/>
                  </a:lnTo>
                  <a:lnTo>
                    <a:pt x="6162548" y="1579753"/>
                  </a:lnTo>
                  <a:lnTo>
                    <a:pt x="6150176" y="1576606"/>
                  </a:lnTo>
                  <a:close/>
                </a:path>
                <a:path w="6226175" h="1607820">
                  <a:moveTo>
                    <a:pt x="6153317" y="1564278"/>
                  </a:moveTo>
                  <a:lnTo>
                    <a:pt x="6150176" y="1576606"/>
                  </a:lnTo>
                  <a:lnTo>
                    <a:pt x="6162548" y="1579753"/>
                  </a:lnTo>
                  <a:lnTo>
                    <a:pt x="6165723" y="1567434"/>
                  </a:lnTo>
                  <a:lnTo>
                    <a:pt x="6153317" y="1564278"/>
                  </a:lnTo>
                  <a:close/>
                </a:path>
                <a:path w="6226175" h="1607820">
                  <a:moveTo>
                    <a:pt x="6161151" y="1533525"/>
                  </a:moveTo>
                  <a:lnTo>
                    <a:pt x="6153317" y="1564278"/>
                  </a:lnTo>
                  <a:lnTo>
                    <a:pt x="6165723" y="1567434"/>
                  </a:lnTo>
                  <a:lnTo>
                    <a:pt x="6162548" y="1579753"/>
                  </a:lnTo>
                  <a:lnTo>
                    <a:pt x="6214644" y="1579753"/>
                  </a:lnTo>
                  <a:lnTo>
                    <a:pt x="6161151" y="1533525"/>
                  </a:lnTo>
                  <a:close/>
                </a:path>
                <a:path w="6226175" h="1607820">
                  <a:moveTo>
                    <a:pt x="3048" y="0"/>
                  </a:moveTo>
                  <a:lnTo>
                    <a:pt x="0" y="12192"/>
                  </a:lnTo>
                  <a:lnTo>
                    <a:pt x="6150176" y="1576606"/>
                  </a:lnTo>
                  <a:lnTo>
                    <a:pt x="6153317" y="1564278"/>
                  </a:lnTo>
                  <a:lnTo>
                    <a:pt x="304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 lang="en-US" dirty="0"/>
            </a:p>
          </p:txBody>
        </p:sp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2728" y="389381"/>
              <a:ext cx="2024633" cy="201625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103372" y="1368551"/>
              <a:ext cx="5769610" cy="2160270"/>
            </a:xfrm>
            <a:custGeom>
              <a:avLst/>
              <a:gdLst/>
              <a:ahLst/>
              <a:cxnLst/>
              <a:rect l="l" t="t" r="r" b="b"/>
              <a:pathLst>
                <a:path w="5769609" h="2160270">
                  <a:moveTo>
                    <a:pt x="3832733" y="2144649"/>
                  </a:moveTo>
                  <a:lnTo>
                    <a:pt x="3820210" y="2133092"/>
                  </a:lnTo>
                  <a:lnTo>
                    <a:pt x="3770122" y="2086864"/>
                  </a:lnTo>
                  <a:lnTo>
                    <a:pt x="3761270" y="2117356"/>
                  </a:lnTo>
                  <a:lnTo>
                    <a:pt x="3556" y="1030986"/>
                  </a:lnTo>
                  <a:lnTo>
                    <a:pt x="0" y="1043178"/>
                  </a:lnTo>
                  <a:lnTo>
                    <a:pt x="3757739" y="2129561"/>
                  </a:lnTo>
                  <a:lnTo>
                    <a:pt x="3748913" y="2160016"/>
                  </a:lnTo>
                  <a:lnTo>
                    <a:pt x="3832733" y="2144649"/>
                  </a:lnTo>
                  <a:close/>
                </a:path>
                <a:path w="5769609" h="2160270">
                  <a:moveTo>
                    <a:pt x="5769102" y="28956"/>
                  </a:moveTo>
                  <a:lnTo>
                    <a:pt x="5689092" y="0"/>
                  </a:lnTo>
                  <a:lnTo>
                    <a:pt x="5692787" y="31584"/>
                  </a:lnTo>
                  <a:lnTo>
                    <a:pt x="1016" y="700278"/>
                  </a:lnTo>
                  <a:lnTo>
                    <a:pt x="2540" y="712978"/>
                  </a:lnTo>
                  <a:lnTo>
                    <a:pt x="5694273" y="44157"/>
                  </a:lnTo>
                  <a:lnTo>
                    <a:pt x="5697982" y="75692"/>
                  </a:lnTo>
                  <a:lnTo>
                    <a:pt x="5767362" y="30099"/>
                  </a:lnTo>
                  <a:lnTo>
                    <a:pt x="5769102" y="28956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 lang="en-US" dirty="0"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8384" y="5145023"/>
              <a:ext cx="1578102" cy="159486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101339" y="4246879"/>
              <a:ext cx="2257425" cy="1695450"/>
            </a:xfrm>
            <a:custGeom>
              <a:avLst/>
              <a:gdLst/>
              <a:ahLst/>
              <a:cxnLst/>
              <a:rect l="l" t="t" r="r" b="b"/>
              <a:pathLst>
                <a:path w="2257425" h="1695450">
                  <a:moveTo>
                    <a:pt x="2192398" y="1654768"/>
                  </a:moveTo>
                  <a:lnTo>
                    <a:pt x="2173351" y="1680159"/>
                  </a:lnTo>
                  <a:lnTo>
                    <a:pt x="2257171" y="1695411"/>
                  </a:lnTo>
                  <a:lnTo>
                    <a:pt x="2240661" y="1662391"/>
                  </a:lnTo>
                  <a:lnTo>
                    <a:pt x="2202561" y="1662391"/>
                  </a:lnTo>
                  <a:lnTo>
                    <a:pt x="2192398" y="1654768"/>
                  </a:lnTo>
                  <a:close/>
                </a:path>
                <a:path w="2257425" h="1695450">
                  <a:moveTo>
                    <a:pt x="2200019" y="1644609"/>
                  </a:moveTo>
                  <a:lnTo>
                    <a:pt x="2192398" y="1654768"/>
                  </a:lnTo>
                  <a:lnTo>
                    <a:pt x="2202561" y="1662391"/>
                  </a:lnTo>
                  <a:lnTo>
                    <a:pt x="2210181" y="1652231"/>
                  </a:lnTo>
                  <a:lnTo>
                    <a:pt x="2200019" y="1644609"/>
                  </a:lnTo>
                  <a:close/>
                </a:path>
                <a:path w="2257425" h="1695450">
                  <a:moveTo>
                    <a:pt x="2219071" y="1619211"/>
                  </a:moveTo>
                  <a:lnTo>
                    <a:pt x="2200019" y="1644609"/>
                  </a:lnTo>
                  <a:lnTo>
                    <a:pt x="2210181" y="1652231"/>
                  </a:lnTo>
                  <a:lnTo>
                    <a:pt x="2202561" y="1662391"/>
                  </a:lnTo>
                  <a:lnTo>
                    <a:pt x="2240661" y="1662391"/>
                  </a:lnTo>
                  <a:lnTo>
                    <a:pt x="2219071" y="1619211"/>
                  </a:lnTo>
                  <a:close/>
                </a:path>
                <a:path w="2257425" h="1695450">
                  <a:moveTo>
                    <a:pt x="7620" y="0"/>
                  </a:moveTo>
                  <a:lnTo>
                    <a:pt x="0" y="10160"/>
                  </a:lnTo>
                  <a:lnTo>
                    <a:pt x="2192398" y="1654768"/>
                  </a:lnTo>
                  <a:lnTo>
                    <a:pt x="2200019" y="1644609"/>
                  </a:lnTo>
                  <a:lnTo>
                    <a:pt x="762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 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C4ED05B-B1A7-C2CA-E72D-B9CBFD7451F0}"/>
              </a:ext>
            </a:extLst>
          </p:cNvPr>
          <p:cNvSpPr txBox="1"/>
          <p:nvPr/>
        </p:nvSpPr>
        <p:spPr>
          <a:xfrm>
            <a:off x="1035448" y="6132405"/>
            <a:ext cx="4513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Try different LUTs </a:t>
            </a:r>
            <a:r>
              <a:rPr lang="en-US" sz="1800" dirty="0">
                <a:solidFill>
                  <a:srgbClr val="8FAADC"/>
                </a:solidFill>
                <a:latin typeface="Arial"/>
                <a:cs typeface="Arial"/>
              </a:rPr>
              <a:t>Image</a:t>
            </a:r>
            <a:r>
              <a:rPr lang="en-US" sz="1800" spc="-15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dirty="0">
                <a:solidFill>
                  <a:srgbClr val="8FAADC"/>
                </a:solidFill>
                <a:latin typeface="Arial"/>
                <a:cs typeface="Arial"/>
              </a:rPr>
              <a:t>-&gt; Lookup</a:t>
            </a:r>
            <a:r>
              <a:rPr lang="en-US" sz="1800" spc="-20" dirty="0">
                <a:solidFill>
                  <a:srgbClr val="8FAADC"/>
                </a:solidFill>
                <a:latin typeface="Arial"/>
                <a:cs typeface="Arial"/>
              </a:rPr>
              <a:t> </a:t>
            </a:r>
            <a:r>
              <a:rPr lang="en-US" sz="1800" spc="-10" dirty="0">
                <a:solidFill>
                  <a:srgbClr val="8FAADC"/>
                </a:solidFill>
                <a:latin typeface="Arial"/>
                <a:cs typeface="Arial"/>
              </a:rPr>
              <a:t>tables</a:t>
            </a:r>
            <a:endParaRPr lang="en-US" sz="1800" dirty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4BAA9A-B618-D41C-1398-274D3B2E4096}"/>
              </a:ext>
            </a:extLst>
          </p:cNvPr>
          <p:cNvSpPr txBox="1"/>
          <p:nvPr/>
        </p:nvSpPr>
        <p:spPr>
          <a:xfrm>
            <a:off x="1029133" y="1503338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libri"/>
                <a:cs typeface="Calibri"/>
              </a:rPr>
              <a:t>1                                      </a:t>
            </a:r>
            <a:r>
              <a:rPr lang="en-US" sz="1800" spc="-25" dirty="0">
                <a:latin typeface="Calibri"/>
                <a:cs typeface="Calibri"/>
              </a:rPr>
              <a:t>256</a:t>
            </a:r>
            <a:endParaRPr lang="en-US" dirty="0"/>
          </a:p>
        </p:txBody>
      </p:sp>
      <p:pic>
        <p:nvPicPr>
          <p:cNvPr id="17" name="Graphic 16" descr="Gymnast: Floor routine outline">
            <a:extLst>
              <a:ext uri="{FF2B5EF4-FFF2-40B4-BE49-F238E27FC236}">
                <a16:creationId xmlns:a16="http://schemas.microsoft.com/office/drawing/2014/main" id="{300D4098-5F24-0F6B-7BE1-4591370B92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2400" y="5556093"/>
            <a:ext cx="1112355" cy="111235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610361"/>
            <a:ext cx="502666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Channel</a:t>
            </a:r>
            <a:r>
              <a:rPr lang="en-US" spc="-18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merging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25244"/>
            <a:ext cx="1537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solidFill>
                  <a:schemeClr val="tx1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Merge </a:t>
            </a:r>
            <a:r>
              <a:rPr lang="en-US" sz="1800" spc="-10" dirty="0">
                <a:solidFill>
                  <a:schemeClr val="tx1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channel</a:t>
            </a:r>
            <a:endParaRPr lang="en-US" sz="1800" dirty="0">
              <a:solidFill>
                <a:schemeClr val="tx1"/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5227" y="2291559"/>
            <a:ext cx="2664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solidFill>
                  <a:schemeClr val="tx1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Further edit </a:t>
            </a:r>
            <a:r>
              <a:rPr lang="en-US" sz="1800" spc="-25" dirty="0">
                <a:solidFill>
                  <a:schemeClr val="tx1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LUTs</a:t>
            </a:r>
            <a:endParaRPr lang="en-US" sz="1800" dirty="0">
              <a:solidFill>
                <a:schemeClr val="tx1"/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3891" y="2917140"/>
            <a:ext cx="269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solidFill>
                  <a:schemeClr val="tx1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Color</a:t>
            </a:r>
            <a:r>
              <a:rPr lang="en-US" sz="1800" spc="-40" dirty="0">
                <a:solidFill>
                  <a:schemeClr val="tx1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blindness</a:t>
            </a:r>
            <a:r>
              <a:rPr lang="en-US" sz="1800" spc="-45" dirty="0">
                <a:solidFill>
                  <a:schemeClr val="tx1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spc="-10" dirty="0">
                <a:solidFill>
                  <a:schemeClr val="tx1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simulation</a:t>
            </a:r>
            <a:endParaRPr lang="en-US" sz="1800" dirty="0">
              <a:solidFill>
                <a:schemeClr val="tx1"/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06926" y="2839386"/>
            <a:ext cx="4008120" cy="1086836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lang="en-US" dirty="0">
                <a:solidFill>
                  <a:srgbClr val="8FAADC"/>
                </a:solidFill>
                <a:latin typeface="+mj-lt"/>
                <a:cs typeface="Arial"/>
              </a:rPr>
              <a:t>Duplicate: shift + D</a:t>
            </a: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lang="en-US" dirty="0">
                <a:solidFill>
                  <a:srgbClr val="8FAADC"/>
                </a:solidFill>
                <a:latin typeface="+mj-lt"/>
                <a:cs typeface="Arial"/>
              </a:rPr>
              <a:t>Image</a:t>
            </a:r>
            <a:r>
              <a:rPr lang="en-US" spc="-15" dirty="0">
                <a:solidFill>
                  <a:srgbClr val="8FAADC"/>
                </a:solidFill>
                <a:latin typeface="+mj-lt"/>
                <a:cs typeface="Arial"/>
              </a:rPr>
              <a:t> </a:t>
            </a:r>
            <a:r>
              <a:rPr lang="en-US" dirty="0">
                <a:solidFill>
                  <a:srgbClr val="8FAADC"/>
                </a:solidFill>
                <a:latin typeface="+mj-lt"/>
                <a:cs typeface="Arial"/>
              </a:rPr>
              <a:t>›</a:t>
            </a:r>
            <a:r>
              <a:rPr lang="en-US" spc="-20" dirty="0">
                <a:solidFill>
                  <a:srgbClr val="8FAADC"/>
                </a:solidFill>
                <a:latin typeface="+mj-lt"/>
                <a:cs typeface="Arial"/>
              </a:rPr>
              <a:t> </a:t>
            </a:r>
            <a:r>
              <a:rPr lang="en-US" spc="-10" dirty="0">
                <a:solidFill>
                  <a:srgbClr val="8FAADC"/>
                </a:solidFill>
                <a:latin typeface="+mj-lt"/>
                <a:cs typeface="Arial"/>
              </a:rPr>
              <a:t>Type</a:t>
            </a:r>
            <a:r>
              <a:rPr lang="en-US" spc="-20" dirty="0">
                <a:solidFill>
                  <a:srgbClr val="8FAADC"/>
                </a:solidFill>
                <a:latin typeface="+mj-lt"/>
                <a:cs typeface="Arial"/>
              </a:rPr>
              <a:t> </a:t>
            </a:r>
            <a:r>
              <a:rPr lang="en-US" dirty="0">
                <a:solidFill>
                  <a:srgbClr val="8FAADC"/>
                </a:solidFill>
                <a:latin typeface="+mj-lt"/>
                <a:cs typeface="Arial"/>
              </a:rPr>
              <a:t>›</a:t>
            </a:r>
            <a:r>
              <a:rPr lang="en-US" spc="-15" dirty="0">
                <a:solidFill>
                  <a:srgbClr val="8FAADC"/>
                </a:solidFill>
                <a:latin typeface="+mj-lt"/>
                <a:cs typeface="Arial"/>
              </a:rPr>
              <a:t> </a:t>
            </a:r>
            <a:r>
              <a:rPr lang="en-US" dirty="0">
                <a:solidFill>
                  <a:srgbClr val="8FAADC"/>
                </a:solidFill>
                <a:latin typeface="+mj-lt"/>
                <a:cs typeface="Arial"/>
              </a:rPr>
              <a:t>RGB</a:t>
            </a:r>
            <a:r>
              <a:rPr lang="en-US" spc="-25" dirty="0">
                <a:solidFill>
                  <a:srgbClr val="8FAADC"/>
                </a:solidFill>
                <a:latin typeface="+mj-lt"/>
                <a:cs typeface="Arial"/>
              </a:rPr>
              <a:t> </a:t>
            </a:r>
            <a:r>
              <a:rPr lang="en-US" spc="-10" dirty="0">
                <a:solidFill>
                  <a:srgbClr val="8FAADC"/>
                </a:solidFill>
                <a:latin typeface="+mj-lt"/>
                <a:cs typeface="Arial"/>
              </a:rPr>
              <a:t>Color</a:t>
            </a:r>
            <a:endParaRPr lang="en-US" dirty="0">
              <a:latin typeface="+mj-lt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5"/>
              </a:spcBef>
            </a:pPr>
            <a:r>
              <a:rPr lang="en-US" dirty="0">
                <a:solidFill>
                  <a:srgbClr val="8FAADC"/>
                </a:solidFill>
                <a:latin typeface="+mj-lt"/>
                <a:cs typeface="Arial"/>
              </a:rPr>
              <a:t>Image</a:t>
            </a:r>
            <a:r>
              <a:rPr lang="en-US" spc="-15" dirty="0">
                <a:solidFill>
                  <a:srgbClr val="8FAADC"/>
                </a:solidFill>
                <a:latin typeface="+mj-lt"/>
                <a:cs typeface="Arial"/>
              </a:rPr>
              <a:t> </a:t>
            </a:r>
            <a:r>
              <a:rPr lang="en-US" dirty="0">
                <a:solidFill>
                  <a:srgbClr val="8FAADC"/>
                </a:solidFill>
                <a:latin typeface="+mj-lt"/>
                <a:cs typeface="Arial"/>
              </a:rPr>
              <a:t>› Color</a:t>
            </a:r>
            <a:r>
              <a:rPr lang="en-US" spc="-20" dirty="0">
                <a:solidFill>
                  <a:srgbClr val="8FAADC"/>
                </a:solidFill>
                <a:latin typeface="+mj-lt"/>
                <a:cs typeface="Arial"/>
              </a:rPr>
              <a:t> </a:t>
            </a:r>
            <a:r>
              <a:rPr lang="en-US" dirty="0">
                <a:solidFill>
                  <a:srgbClr val="8FAADC"/>
                </a:solidFill>
                <a:latin typeface="+mj-lt"/>
                <a:cs typeface="Arial"/>
              </a:rPr>
              <a:t>› Simulate</a:t>
            </a:r>
            <a:r>
              <a:rPr lang="en-US" spc="-15" dirty="0">
                <a:solidFill>
                  <a:srgbClr val="8FAADC"/>
                </a:solidFill>
                <a:latin typeface="+mj-lt"/>
                <a:cs typeface="Arial"/>
              </a:rPr>
              <a:t> </a:t>
            </a:r>
            <a:r>
              <a:rPr lang="en-US" dirty="0">
                <a:solidFill>
                  <a:srgbClr val="8FAADC"/>
                </a:solidFill>
                <a:latin typeface="+mj-lt"/>
                <a:cs typeface="Arial"/>
              </a:rPr>
              <a:t>Color</a:t>
            </a:r>
            <a:r>
              <a:rPr lang="en-US" spc="-10" dirty="0">
                <a:solidFill>
                  <a:srgbClr val="8FAADC"/>
                </a:solidFill>
                <a:latin typeface="+mj-lt"/>
                <a:cs typeface="Arial"/>
              </a:rPr>
              <a:t> Blindness</a:t>
            </a:r>
            <a:endParaRPr lang="en-US" dirty="0">
              <a:latin typeface="+mj-lt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454909" y="1786990"/>
            <a:ext cx="3124835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rgbClr val="8FAADC"/>
                </a:solidFill>
                <a:latin typeface="+mj-lt"/>
                <a:cs typeface="Arial"/>
              </a:rPr>
              <a:t>Image ›</a:t>
            </a:r>
            <a:r>
              <a:rPr lang="en-US" spc="5" dirty="0">
                <a:solidFill>
                  <a:srgbClr val="8FAADC"/>
                </a:solidFill>
                <a:latin typeface="+mj-lt"/>
                <a:cs typeface="Arial"/>
              </a:rPr>
              <a:t> </a:t>
            </a:r>
            <a:r>
              <a:rPr lang="en-US" dirty="0">
                <a:solidFill>
                  <a:srgbClr val="8FAADC"/>
                </a:solidFill>
                <a:latin typeface="+mj-lt"/>
                <a:cs typeface="Arial"/>
              </a:rPr>
              <a:t>Color</a:t>
            </a:r>
            <a:r>
              <a:rPr lang="en-US" spc="-10" dirty="0">
                <a:solidFill>
                  <a:srgbClr val="8FAADC"/>
                </a:solidFill>
                <a:latin typeface="+mj-lt"/>
                <a:cs typeface="Arial"/>
              </a:rPr>
              <a:t> </a:t>
            </a:r>
            <a:r>
              <a:rPr lang="en-US" dirty="0">
                <a:solidFill>
                  <a:srgbClr val="8FAADC"/>
                </a:solidFill>
                <a:latin typeface="+mj-lt"/>
                <a:cs typeface="Arial"/>
              </a:rPr>
              <a:t>›</a:t>
            </a:r>
            <a:r>
              <a:rPr lang="en-US" spc="5" dirty="0">
                <a:solidFill>
                  <a:srgbClr val="8FAADC"/>
                </a:solidFill>
                <a:latin typeface="+mj-lt"/>
                <a:cs typeface="Arial"/>
              </a:rPr>
              <a:t> </a:t>
            </a:r>
            <a:r>
              <a:rPr lang="en-US" dirty="0">
                <a:solidFill>
                  <a:srgbClr val="8FAADC"/>
                </a:solidFill>
                <a:latin typeface="+mj-lt"/>
                <a:cs typeface="Arial"/>
              </a:rPr>
              <a:t>Merge </a:t>
            </a:r>
            <a:r>
              <a:rPr lang="en-US" spc="-10" dirty="0">
                <a:solidFill>
                  <a:srgbClr val="8FAADC"/>
                </a:solidFill>
                <a:latin typeface="+mj-lt"/>
                <a:cs typeface="Arial"/>
              </a:rPr>
              <a:t>channels</a:t>
            </a:r>
            <a:endParaRPr lang="en-US" dirty="0">
              <a:latin typeface="+mj-lt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70505" y="2273687"/>
            <a:ext cx="215646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rgbClr val="8FAADC"/>
                </a:solidFill>
                <a:latin typeface="+mj-lt"/>
                <a:cs typeface="Arial"/>
              </a:rPr>
              <a:t>Image</a:t>
            </a:r>
            <a:r>
              <a:rPr lang="en-US" spc="-15" dirty="0">
                <a:solidFill>
                  <a:srgbClr val="8FAADC"/>
                </a:solidFill>
                <a:latin typeface="+mj-lt"/>
                <a:cs typeface="Arial"/>
              </a:rPr>
              <a:t> </a:t>
            </a:r>
            <a:r>
              <a:rPr lang="en-US" dirty="0">
                <a:solidFill>
                  <a:srgbClr val="8FAADC"/>
                </a:solidFill>
                <a:latin typeface="+mj-lt"/>
                <a:cs typeface="Arial"/>
              </a:rPr>
              <a:t>› Lookup</a:t>
            </a:r>
            <a:r>
              <a:rPr lang="en-US" spc="-20" dirty="0">
                <a:solidFill>
                  <a:srgbClr val="8FAADC"/>
                </a:solidFill>
                <a:latin typeface="+mj-lt"/>
                <a:cs typeface="Arial"/>
              </a:rPr>
              <a:t> </a:t>
            </a:r>
            <a:r>
              <a:rPr lang="en-US" spc="-10" dirty="0">
                <a:solidFill>
                  <a:srgbClr val="8FAADC"/>
                </a:solidFill>
                <a:latin typeface="+mj-lt"/>
                <a:cs typeface="Arial"/>
              </a:rPr>
              <a:t>tables</a:t>
            </a:r>
            <a:endParaRPr lang="en-US" dirty="0">
              <a:latin typeface="+mj-lt"/>
              <a:cs typeface="Arial"/>
            </a:endParaRPr>
          </a:p>
        </p:txBody>
      </p:sp>
      <p:pic>
        <p:nvPicPr>
          <p:cNvPr id="1026" name="Picture 2" descr="Colourful blindness chart">
            <a:extLst>
              <a:ext uri="{FF2B5EF4-FFF2-40B4-BE49-F238E27FC236}">
                <a16:creationId xmlns:a16="http://schemas.microsoft.com/office/drawing/2014/main" id="{307D3BB8-849A-34DD-2324-751DE1BCF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687" y="4202098"/>
            <a:ext cx="4409128" cy="213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307FDEA-8798-491F-9084-EF8026E4E244}"/>
              </a:ext>
            </a:extLst>
          </p:cNvPr>
          <p:cNvSpPr txBox="1"/>
          <p:nvPr/>
        </p:nvSpPr>
        <p:spPr>
          <a:xfrm>
            <a:off x="3848735" y="6489293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https://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www.lenstore.co.uk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/eyecare/your-guide-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</a:rPr>
              <a:t>colour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-blindness</a:t>
            </a:r>
          </a:p>
        </p:txBody>
      </p:sp>
      <p:pic>
        <p:nvPicPr>
          <p:cNvPr id="6" name="Graphic 5" descr="Gymnast: Floor routine outline">
            <a:extLst>
              <a:ext uri="{FF2B5EF4-FFF2-40B4-BE49-F238E27FC236}">
                <a16:creationId xmlns:a16="http://schemas.microsoft.com/office/drawing/2014/main" id="{F2F01D1A-39FC-D815-EFB7-6EAAF176B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400" y="226038"/>
            <a:ext cx="1112355" cy="111235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N-dimensional images</a:t>
            </a:r>
            <a:endParaRPr lang="en-US" spc="-30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4765" y="1656316"/>
            <a:ext cx="20713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solidFill>
                  <a:schemeClr val="tx1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Open</a:t>
            </a:r>
            <a:r>
              <a:rPr lang="en-US" sz="1800" spc="-10" dirty="0">
                <a:solidFill>
                  <a:schemeClr val="tx1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sample </a:t>
            </a:r>
            <a:r>
              <a:rPr lang="en-US" sz="1800" spc="-10" dirty="0">
                <a:solidFill>
                  <a:schemeClr val="tx1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image</a:t>
            </a:r>
            <a:endParaRPr lang="en-US" sz="1800" dirty="0">
              <a:solidFill>
                <a:schemeClr val="tx1"/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4765" y="2591592"/>
            <a:ext cx="23806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solidFill>
                  <a:schemeClr val="tx1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View</a:t>
            </a:r>
            <a:r>
              <a:rPr lang="en-US" sz="1800" spc="-55" dirty="0">
                <a:solidFill>
                  <a:schemeClr val="tx1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different</a:t>
            </a:r>
            <a:r>
              <a:rPr lang="en-US" sz="1800" spc="-50" dirty="0">
                <a:solidFill>
                  <a:schemeClr val="tx1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spc="-10" dirty="0">
                <a:solidFill>
                  <a:schemeClr val="tx1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channels</a:t>
            </a:r>
            <a:endParaRPr lang="en-US" sz="1800" dirty="0">
              <a:solidFill>
                <a:schemeClr val="tx1"/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6939" y="3320541"/>
            <a:ext cx="1957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solidFill>
                  <a:schemeClr val="tx1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Make a subset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04765" y="4724400"/>
            <a:ext cx="3305175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solidFill>
                  <a:schemeClr val="tx1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Make</a:t>
            </a:r>
            <a:r>
              <a:rPr lang="en-US" sz="1800" spc="-5" dirty="0">
                <a:solidFill>
                  <a:schemeClr val="tx1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z-projection</a:t>
            </a:r>
            <a:r>
              <a:rPr lang="en-US" sz="1800" spc="-15" dirty="0">
                <a:solidFill>
                  <a:schemeClr val="tx1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solidFill>
                  <a:schemeClr val="tx1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(from </a:t>
            </a:r>
            <a:r>
              <a:rPr lang="en-US" sz="1800" spc="-10" dirty="0">
                <a:solidFill>
                  <a:schemeClr val="tx1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original)</a:t>
            </a:r>
            <a:endParaRPr lang="en-US" sz="1800" dirty="0">
              <a:solidFill>
                <a:schemeClr val="tx1"/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04765" y="5474728"/>
            <a:ext cx="6823656" cy="86946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chemeClr val="tx1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Crop image</a:t>
            </a:r>
            <a:r>
              <a:rPr lang="en-US" dirty="0">
                <a:solidFill>
                  <a:srgbClr val="404040"/>
                </a:solidFill>
                <a:latin typeface="+mj-lt"/>
                <a:cs typeface="Dreaming Outloud Pro" panose="03050502040302030504" pitchFamily="66" charset="77"/>
              </a:rPr>
              <a:t>		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cs typeface="Dreaming Outloud Pro" panose="03050502040302030504" pitchFamily="66" charset="77"/>
              </a:rPr>
              <a:t>Choose rectangle tool: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cs typeface="Dreaming Outloud Pro" panose="03050502040302030504" pitchFamily="66" charset="77"/>
              </a:rPr>
              <a:t>			draw region of interest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cs typeface="Dreaming Outloud Pro" panose="03050502040302030504" pitchFamily="66" charset="77"/>
              </a:rPr>
              <a:t>			</a:t>
            </a:r>
            <a:r>
              <a:rPr lang="en-US" i="1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Ctrl</a:t>
            </a:r>
            <a:r>
              <a:rPr lang="en-US" i="1" spc="-15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 </a:t>
            </a:r>
            <a:r>
              <a:rPr lang="en-US" i="1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+</a:t>
            </a:r>
            <a:r>
              <a:rPr lang="en-US" i="1" spc="-1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 </a:t>
            </a:r>
            <a:r>
              <a:rPr lang="en-US" i="1" spc="-5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D 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  <a:cs typeface="Dreaming Outloud Pro" panose="03050502040302030504" pitchFamily="66" charset="7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55622" y="1716058"/>
            <a:ext cx="3675379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rgbClr val="8FAADC"/>
                </a:solidFill>
                <a:latin typeface="+mj-lt"/>
                <a:cs typeface="Arial"/>
              </a:rPr>
              <a:t>File</a:t>
            </a:r>
            <a:r>
              <a:rPr lang="en-US" spc="-20" dirty="0">
                <a:solidFill>
                  <a:srgbClr val="8FAADC"/>
                </a:solidFill>
                <a:latin typeface="+mj-lt"/>
                <a:cs typeface="Arial"/>
              </a:rPr>
              <a:t> </a:t>
            </a:r>
            <a:r>
              <a:rPr lang="en-US" dirty="0">
                <a:solidFill>
                  <a:srgbClr val="8FAADC"/>
                </a:solidFill>
                <a:latin typeface="+mj-lt"/>
                <a:cs typeface="Arial"/>
              </a:rPr>
              <a:t>›</a:t>
            </a:r>
            <a:r>
              <a:rPr lang="en-US" spc="5" dirty="0">
                <a:solidFill>
                  <a:srgbClr val="8FAADC"/>
                </a:solidFill>
                <a:latin typeface="+mj-lt"/>
                <a:cs typeface="Arial"/>
              </a:rPr>
              <a:t> </a:t>
            </a:r>
            <a:r>
              <a:rPr lang="en-US" dirty="0">
                <a:solidFill>
                  <a:srgbClr val="8FAADC"/>
                </a:solidFill>
                <a:latin typeface="+mj-lt"/>
                <a:cs typeface="Arial"/>
              </a:rPr>
              <a:t>Open</a:t>
            </a:r>
            <a:r>
              <a:rPr lang="en-US" spc="-15" dirty="0">
                <a:solidFill>
                  <a:srgbClr val="8FAADC"/>
                </a:solidFill>
                <a:latin typeface="+mj-lt"/>
                <a:cs typeface="Arial"/>
              </a:rPr>
              <a:t> </a:t>
            </a:r>
            <a:r>
              <a:rPr lang="en-US" dirty="0">
                <a:solidFill>
                  <a:srgbClr val="8FAADC"/>
                </a:solidFill>
                <a:latin typeface="+mj-lt"/>
                <a:cs typeface="Arial"/>
              </a:rPr>
              <a:t>Samples</a:t>
            </a:r>
            <a:r>
              <a:rPr lang="en-US" spc="-15" dirty="0">
                <a:solidFill>
                  <a:srgbClr val="8FAADC"/>
                </a:solidFill>
                <a:latin typeface="+mj-lt"/>
                <a:cs typeface="Arial"/>
              </a:rPr>
              <a:t> </a:t>
            </a:r>
            <a:r>
              <a:rPr lang="en-US" dirty="0">
                <a:solidFill>
                  <a:srgbClr val="8FAADC"/>
                </a:solidFill>
                <a:latin typeface="+mj-lt"/>
                <a:cs typeface="Arial"/>
              </a:rPr>
              <a:t>›</a:t>
            </a:r>
            <a:r>
              <a:rPr lang="en-US" spc="5" dirty="0">
                <a:solidFill>
                  <a:srgbClr val="8FAADC"/>
                </a:solidFill>
                <a:latin typeface="+mj-lt"/>
                <a:cs typeface="Arial"/>
              </a:rPr>
              <a:t> </a:t>
            </a:r>
            <a:r>
              <a:rPr lang="en-US" dirty="0">
                <a:solidFill>
                  <a:srgbClr val="8FAADC"/>
                </a:solidFill>
                <a:latin typeface="+mj-lt"/>
                <a:cs typeface="Arial"/>
              </a:rPr>
              <a:t>Mitosis</a:t>
            </a:r>
            <a:r>
              <a:rPr lang="en-US" spc="-5" dirty="0">
                <a:solidFill>
                  <a:srgbClr val="8FAADC"/>
                </a:solidFill>
                <a:latin typeface="+mj-lt"/>
                <a:cs typeface="Arial"/>
              </a:rPr>
              <a:t> </a:t>
            </a:r>
            <a:r>
              <a:rPr lang="en-US" dirty="0">
                <a:solidFill>
                  <a:srgbClr val="8FAADC"/>
                </a:solidFill>
                <a:latin typeface="+mj-lt"/>
                <a:cs typeface="Arial"/>
              </a:rPr>
              <a:t>(5D </a:t>
            </a:r>
            <a:r>
              <a:rPr lang="en-US" spc="-10" dirty="0">
                <a:solidFill>
                  <a:srgbClr val="8FAADC"/>
                </a:solidFill>
                <a:latin typeface="+mj-lt"/>
                <a:cs typeface="Arial"/>
              </a:rPr>
              <a:t>stack)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solidFill>
                  <a:srgbClr val="8FAADC"/>
                </a:solidFill>
                <a:latin typeface="+mj-lt"/>
                <a:cs typeface="Arial"/>
              </a:rPr>
              <a:t>OR Image7- mitosis</a:t>
            </a:r>
            <a:endParaRPr lang="en-US" dirty="0">
              <a:latin typeface="+mj-lt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55622" y="3274083"/>
            <a:ext cx="3993642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rgbClr val="8FAADC"/>
                </a:solidFill>
                <a:latin typeface="+mj-lt"/>
                <a:cs typeface="Arial"/>
              </a:rPr>
              <a:t>Image</a:t>
            </a:r>
            <a:r>
              <a:rPr lang="en-US" spc="-5" dirty="0">
                <a:solidFill>
                  <a:srgbClr val="8FAADC"/>
                </a:solidFill>
                <a:latin typeface="+mj-lt"/>
                <a:cs typeface="Arial"/>
              </a:rPr>
              <a:t> </a:t>
            </a:r>
            <a:r>
              <a:rPr lang="en-US" dirty="0">
                <a:solidFill>
                  <a:srgbClr val="8FAADC"/>
                </a:solidFill>
                <a:latin typeface="+mj-lt"/>
                <a:cs typeface="Arial"/>
              </a:rPr>
              <a:t>›</a:t>
            </a:r>
            <a:r>
              <a:rPr lang="en-US" spc="-15" dirty="0">
                <a:solidFill>
                  <a:srgbClr val="8FAADC"/>
                </a:solidFill>
                <a:latin typeface="+mj-lt"/>
                <a:cs typeface="Arial"/>
              </a:rPr>
              <a:t> </a:t>
            </a:r>
            <a:r>
              <a:rPr lang="en-US" dirty="0">
                <a:solidFill>
                  <a:srgbClr val="8FAADC"/>
                </a:solidFill>
                <a:latin typeface="+mj-lt"/>
                <a:cs typeface="Arial"/>
              </a:rPr>
              <a:t>Duplicate...</a:t>
            </a:r>
            <a:r>
              <a:rPr lang="en-US" spc="-10" dirty="0">
                <a:solidFill>
                  <a:srgbClr val="8FAADC"/>
                </a:solidFill>
                <a:latin typeface="+mj-lt"/>
                <a:cs typeface="Arial"/>
              </a:rPr>
              <a:t> </a:t>
            </a:r>
            <a:r>
              <a:rPr lang="en-US" dirty="0">
                <a:solidFill>
                  <a:srgbClr val="8FAADC"/>
                </a:solidFill>
                <a:latin typeface="+mj-lt"/>
                <a:cs typeface="Arial"/>
              </a:rPr>
              <a:t>OR</a:t>
            </a:r>
            <a:r>
              <a:rPr lang="en-US" spc="-15" dirty="0">
                <a:solidFill>
                  <a:srgbClr val="8FAADC"/>
                </a:solidFill>
                <a:latin typeface="+mj-lt"/>
                <a:cs typeface="Arial"/>
              </a:rPr>
              <a:t> </a:t>
            </a:r>
            <a:r>
              <a:rPr lang="en-US" dirty="0">
                <a:solidFill>
                  <a:srgbClr val="8FAADC"/>
                </a:solidFill>
                <a:latin typeface="+mj-lt"/>
                <a:cs typeface="Arial"/>
              </a:rPr>
              <a:t>Ctrl</a:t>
            </a:r>
            <a:r>
              <a:rPr lang="en-US" spc="-15" dirty="0">
                <a:solidFill>
                  <a:srgbClr val="8FAADC"/>
                </a:solidFill>
                <a:latin typeface="+mj-lt"/>
                <a:cs typeface="Arial"/>
              </a:rPr>
              <a:t> </a:t>
            </a:r>
            <a:r>
              <a:rPr lang="en-US" dirty="0">
                <a:solidFill>
                  <a:srgbClr val="8FAADC"/>
                </a:solidFill>
                <a:latin typeface="+mj-lt"/>
                <a:cs typeface="Arial"/>
              </a:rPr>
              <a:t>+</a:t>
            </a:r>
            <a:r>
              <a:rPr lang="en-US" spc="-10" dirty="0">
                <a:solidFill>
                  <a:srgbClr val="8FAADC"/>
                </a:solidFill>
                <a:latin typeface="+mj-lt"/>
                <a:cs typeface="Arial"/>
              </a:rPr>
              <a:t> </a:t>
            </a:r>
            <a:r>
              <a:rPr lang="en-US" spc="-50" dirty="0">
                <a:solidFill>
                  <a:srgbClr val="8FAADC"/>
                </a:solidFill>
                <a:latin typeface="+mj-lt"/>
                <a:cs typeface="Arial"/>
              </a:rPr>
              <a:t>D and select wanted frames, channels, planes</a:t>
            </a:r>
            <a:endParaRPr lang="en-US" dirty="0">
              <a:latin typeface="+mj-lt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655622" y="4730750"/>
            <a:ext cx="25476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rgbClr val="8FAADC"/>
                </a:solidFill>
                <a:latin typeface="+mj-lt"/>
                <a:cs typeface="Arial"/>
              </a:rPr>
              <a:t>Image</a:t>
            </a:r>
            <a:r>
              <a:rPr lang="en-US" spc="5" dirty="0">
                <a:solidFill>
                  <a:srgbClr val="8FAADC"/>
                </a:solidFill>
                <a:latin typeface="+mj-lt"/>
                <a:cs typeface="Arial"/>
              </a:rPr>
              <a:t> </a:t>
            </a:r>
            <a:r>
              <a:rPr lang="en-US" dirty="0">
                <a:solidFill>
                  <a:srgbClr val="8FAADC"/>
                </a:solidFill>
                <a:latin typeface="+mj-lt"/>
                <a:cs typeface="Arial"/>
              </a:rPr>
              <a:t>›</a:t>
            </a:r>
            <a:r>
              <a:rPr lang="en-US" spc="-5" dirty="0">
                <a:solidFill>
                  <a:srgbClr val="8FAADC"/>
                </a:solidFill>
                <a:latin typeface="+mj-lt"/>
                <a:cs typeface="Arial"/>
              </a:rPr>
              <a:t> </a:t>
            </a:r>
            <a:r>
              <a:rPr lang="en-US" dirty="0">
                <a:solidFill>
                  <a:srgbClr val="8FAADC"/>
                </a:solidFill>
                <a:latin typeface="+mj-lt"/>
                <a:cs typeface="Arial"/>
              </a:rPr>
              <a:t>Stacks › Z </a:t>
            </a:r>
            <a:r>
              <a:rPr lang="en-US" spc="-10" dirty="0">
                <a:solidFill>
                  <a:srgbClr val="8FAADC"/>
                </a:solidFill>
                <a:latin typeface="+mj-lt"/>
                <a:cs typeface="Arial"/>
              </a:rPr>
              <a:t>Project...</a:t>
            </a:r>
            <a:endParaRPr lang="en-US" dirty="0">
              <a:latin typeface="+mj-lt"/>
              <a:cs typeface="Arial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F0BABEA-F801-BD3C-3839-4B367873F9B3}"/>
              </a:ext>
            </a:extLst>
          </p:cNvPr>
          <p:cNvGrpSpPr/>
          <p:nvPr/>
        </p:nvGrpSpPr>
        <p:grpSpPr>
          <a:xfrm>
            <a:off x="8153400" y="3061559"/>
            <a:ext cx="3359814" cy="3608937"/>
            <a:chOff x="7107043" y="3021088"/>
            <a:chExt cx="3359814" cy="360893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FF1108C-F03C-3729-D163-AC0F8EB1EC75}"/>
                </a:ext>
              </a:extLst>
            </p:cNvPr>
            <p:cNvGrpSpPr/>
            <p:nvPr/>
          </p:nvGrpSpPr>
          <p:grpSpPr>
            <a:xfrm>
              <a:off x="9128304" y="4227979"/>
              <a:ext cx="1338553" cy="2402046"/>
              <a:chOff x="9144000" y="4227979"/>
              <a:chExt cx="1338553" cy="2402046"/>
            </a:xfrm>
          </p:grpSpPr>
          <p:pic>
            <p:nvPicPr>
              <p:cNvPr id="17" name="Picture 2" descr="Roamer Early Years | Valiant | STEMfinity">
                <a:extLst>
                  <a:ext uri="{FF2B5EF4-FFF2-40B4-BE49-F238E27FC236}">
                    <a16:creationId xmlns:a16="http://schemas.microsoft.com/office/drawing/2014/main" id="{FADD59E8-1B19-E12E-5569-AA13DE8005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44000" y="5291472"/>
                <a:ext cx="1338553" cy="1338553"/>
              </a:xfrm>
              <a:prstGeom prst="rect">
                <a:avLst/>
              </a:prstGeom>
              <a:noFill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isometricTopUp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" descr="Roamer Early Years | Valiant | STEMfinity">
                <a:extLst>
                  <a:ext uri="{FF2B5EF4-FFF2-40B4-BE49-F238E27FC236}">
                    <a16:creationId xmlns:a16="http://schemas.microsoft.com/office/drawing/2014/main" id="{510697FD-E3E1-B2C7-C3D4-D385745F75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44000" y="5025598"/>
                <a:ext cx="1338553" cy="1338553"/>
              </a:xfrm>
              <a:prstGeom prst="rect">
                <a:avLst/>
              </a:prstGeom>
              <a:noFill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isometricTopUp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2" descr="Roamer Early Years | Valiant | STEMfinity">
                <a:extLst>
                  <a:ext uri="{FF2B5EF4-FFF2-40B4-BE49-F238E27FC236}">
                    <a16:creationId xmlns:a16="http://schemas.microsoft.com/office/drawing/2014/main" id="{9B43E36E-392D-146B-216B-2E5ADF57F2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44000" y="4759725"/>
                <a:ext cx="1338553" cy="1338553"/>
              </a:xfrm>
              <a:prstGeom prst="rect">
                <a:avLst/>
              </a:prstGeom>
              <a:noFill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isometricTopUp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74" name="Picture 2" descr="Roamer Early Years | Valiant | STEMfinity">
                <a:extLst>
                  <a:ext uri="{FF2B5EF4-FFF2-40B4-BE49-F238E27FC236}">
                    <a16:creationId xmlns:a16="http://schemas.microsoft.com/office/drawing/2014/main" id="{3798BCBF-FF07-8C8F-1693-DB8BD27B74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44000" y="4493852"/>
                <a:ext cx="1338553" cy="1338553"/>
              </a:xfrm>
              <a:prstGeom prst="rect">
                <a:avLst/>
              </a:prstGeom>
              <a:noFill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isometricTopUp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Roamer Early Years | Valiant | STEMfinity">
                <a:extLst>
                  <a:ext uri="{FF2B5EF4-FFF2-40B4-BE49-F238E27FC236}">
                    <a16:creationId xmlns:a16="http://schemas.microsoft.com/office/drawing/2014/main" id="{A095712A-E604-9FFA-FFCD-D0C7C91543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44000" y="4227979"/>
                <a:ext cx="1338553" cy="1338553"/>
              </a:xfrm>
              <a:prstGeom prst="rect">
                <a:avLst/>
              </a:prstGeom>
              <a:noFill/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scene3d>
                <a:camera prst="isometricTopUp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" name="Picture 2" descr="Roamer Early Years | Valiant | STEMfinity">
              <a:extLst>
                <a:ext uri="{FF2B5EF4-FFF2-40B4-BE49-F238E27FC236}">
                  <a16:creationId xmlns:a16="http://schemas.microsoft.com/office/drawing/2014/main" id="{FC8AF352-9F9F-B801-40A2-AE5EC76351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28304" y="3021088"/>
              <a:ext cx="1338553" cy="1338553"/>
            </a:xfrm>
            <a:prstGeom prst="rect">
              <a:avLst/>
            </a:prstGeom>
            <a:noFill/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  <a:scene3d>
              <a:camera prst="isometricTopUp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41F468-70D3-7F47-C840-2AB87FE03D94}"/>
                </a:ext>
              </a:extLst>
            </p:cNvPr>
            <p:cNvSpPr txBox="1"/>
            <p:nvPr/>
          </p:nvSpPr>
          <p:spPr>
            <a:xfrm>
              <a:off x="7107043" y="5445946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Dreaming Outloud Pro" panose="03050502040302030504" pitchFamily="66" charset="77"/>
                  <a:cs typeface="Dreaming Outloud Pro" panose="03050502040302030504" pitchFamily="66" charset="77"/>
                </a:rPr>
                <a:t>Original stack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6CA9E88-9274-AA0A-7159-6EB188A77A1D}"/>
                </a:ext>
              </a:extLst>
            </p:cNvPr>
            <p:cNvSpPr txBox="1"/>
            <p:nvPr/>
          </p:nvSpPr>
          <p:spPr>
            <a:xfrm>
              <a:off x="7174611" y="3333537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/>
                  </a:solidFill>
                  <a:latin typeface="Dreaming Outloud Pro" panose="03050502040302030504" pitchFamily="66" charset="77"/>
                  <a:cs typeface="Dreaming Outloud Pro" panose="03050502040302030504" pitchFamily="66" charset="77"/>
                </a:rPr>
                <a:t>Final image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B8CA58F-081E-3CBF-7BCC-64B0B3809BA9}"/>
                </a:ext>
              </a:extLst>
            </p:cNvPr>
            <p:cNvCxnSpPr/>
            <p:nvPr/>
          </p:nvCxnSpPr>
          <p:spPr>
            <a:xfrm flipV="1">
              <a:off x="8991600" y="3810000"/>
              <a:ext cx="0" cy="215074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23BD55E-8B88-412E-34FE-EE450FDE75D9}"/>
                </a:ext>
              </a:extLst>
            </p:cNvPr>
            <p:cNvCxnSpPr/>
            <p:nvPr/>
          </p:nvCxnSpPr>
          <p:spPr>
            <a:xfrm flipV="1">
              <a:off x="9797580" y="4250486"/>
              <a:ext cx="0" cy="215074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2FCFEF0-BBA0-3B67-01A7-5F1C43032C5F}"/>
                </a:ext>
              </a:extLst>
            </p:cNvPr>
            <p:cNvCxnSpPr/>
            <p:nvPr/>
          </p:nvCxnSpPr>
          <p:spPr>
            <a:xfrm flipV="1">
              <a:off x="9175594" y="3940211"/>
              <a:ext cx="0" cy="215074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522D91D-FEF6-8086-B331-8E8D22F4F303}"/>
                </a:ext>
              </a:extLst>
            </p:cNvPr>
            <p:cNvCxnSpPr/>
            <p:nvPr/>
          </p:nvCxnSpPr>
          <p:spPr>
            <a:xfrm flipV="1">
              <a:off x="9372600" y="4040693"/>
              <a:ext cx="0" cy="215074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object 5">
            <a:extLst>
              <a:ext uri="{FF2B5EF4-FFF2-40B4-BE49-F238E27FC236}">
                <a16:creationId xmlns:a16="http://schemas.microsoft.com/office/drawing/2014/main" id="{34FA8794-5A86-60E0-B72F-EBF35114F86E}"/>
              </a:ext>
            </a:extLst>
          </p:cNvPr>
          <p:cNvSpPr txBox="1"/>
          <p:nvPr/>
        </p:nvSpPr>
        <p:spPr>
          <a:xfrm>
            <a:off x="911718" y="3980233"/>
            <a:ext cx="19570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solidFill>
                  <a:schemeClr val="tx1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Isolate</a:t>
            </a:r>
            <a:r>
              <a:rPr lang="en-US" sz="1800" spc="-10" dirty="0">
                <a:solidFill>
                  <a:schemeClr val="tx1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one</a:t>
            </a:r>
            <a:r>
              <a:rPr lang="en-US" sz="1800" spc="-10" dirty="0">
                <a:solidFill>
                  <a:schemeClr val="tx1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z-</a:t>
            </a:r>
            <a:r>
              <a:rPr lang="en-US" sz="1800" spc="-10" dirty="0">
                <a:solidFill>
                  <a:schemeClr val="tx1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plane</a:t>
            </a:r>
            <a:endParaRPr lang="en-US" sz="1800" dirty="0">
              <a:solidFill>
                <a:schemeClr val="tx1"/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  <p:sp>
        <p:nvSpPr>
          <p:cNvPr id="37" name="object 13">
            <a:extLst>
              <a:ext uri="{FF2B5EF4-FFF2-40B4-BE49-F238E27FC236}">
                <a16:creationId xmlns:a16="http://schemas.microsoft.com/office/drawing/2014/main" id="{AE5B2B5E-E955-D97E-EDCD-A0AC6612AE3D}"/>
              </a:ext>
            </a:extLst>
          </p:cNvPr>
          <p:cNvSpPr txBox="1"/>
          <p:nvPr/>
        </p:nvSpPr>
        <p:spPr>
          <a:xfrm>
            <a:off x="3655622" y="3953572"/>
            <a:ext cx="290322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rgbClr val="8FAADC"/>
                </a:solidFill>
                <a:latin typeface="+mj-lt"/>
                <a:cs typeface="Arial"/>
              </a:rPr>
              <a:t>Image</a:t>
            </a:r>
            <a:r>
              <a:rPr lang="en-US" spc="-5" dirty="0">
                <a:solidFill>
                  <a:srgbClr val="8FAADC"/>
                </a:solidFill>
                <a:latin typeface="+mj-lt"/>
                <a:cs typeface="Arial"/>
              </a:rPr>
              <a:t> </a:t>
            </a:r>
            <a:r>
              <a:rPr lang="en-US" dirty="0">
                <a:solidFill>
                  <a:srgbClr val="8FAADC"/>
                </a:solidFill>
                <a:latin typeface="+mj-lt"/>
                <a:cs typeface="Arial"/>
              </a:rPr>
              <a:t>›</a:t>
            </a:r>
            <a:r>
              <a:rPr lang="en-US" spc="-15" dirty="0">
                <a:solidFill>
                  <a:srgbClr val="8FAADC"/>
                </a:solidFill>
                <a:latin typeface="+mj-lt"/>
                <a:cs typeface="Arial"/>
              </a:rPr>
              <a:t> </a:t>
            </a:r>
            <a:r>
              <a:rPr lang="en-US" dirty="0">
                <a:solidFill>
                  <a:srgbClr val="8FAADC"/>
                </a:solidFill>
                <a:latin typeface="+mj-lt"/>
                <a:cs typeface="Arial"/>
              </a:rPr>
              <a:t>Duplicate...</a:t>
            </a:r>
            <a:r>
              <a:rPr lang="en-US" spc="-10" dirty="0">
                <a:solidFill>
                  <a:srgbClr val="8FAADC"/>
                </a:solidFill>
                <a:latin typeface="+mj-lt"/>
                <a:cs typeface="Arial"/>
              </a:rPr>
              <a:t> </a:t>
            </a:r>
            <a:r>
              <a:rPr lang="en-US" dirty="0">
                <a:solidFill>
                  <a:srgbClr val="8FAADC"/>
                </a:solidFill>
                <a:latin typeface="+mj-lt"/>
                <a:cs typeface="Arial"/>
              </a:rPr>
              <a:t>OR</a:t>
            </a:r>
            <a:r>
              <a:rPr lang="en-US" spc="-15" dirty="0">
                <a:solidFill>
                  <a:srgbClr val="8FAADC"/>
                </a:solidFill>
                <a:latin typeface="+mj-lt"/>
                <a:cs typeface="Arial"/>
              </a:rPr>
              <a:t> </a:t>
            </a:r>
            <a:r>
              <a:rPr lang="en-US" dirty="0">
                <a:solidFill>
                  <a:srgbClr val="8FAADC"/>
                </a:solidFill>
                <a:latin typeface="+mj-lt"/>
                <a:cs typeface="Arial"/>
              </a:rPr>
              <a:t>Ctrl</a:t>
            </a:r>
            <a:r>
              <a:rPr lang="en-US" spc="-15" dirty="0">
                <a:solidFill>
                  <a:srgbClr val="8FAADC"/>
                </a:solidFill>
                <a:latin typeface="+mj-lt"/>
                <a:cs typeface="Arial"/>
              </a:rPr>
              <a:t> </a:t>
            </a:r>
            <a:r>
              <a:rPr lang="en-US" dirty="0">
                <a:solidFill>
                  <a:srgbClr val="8FAADC"/>
                </a:solidFill>
                <a:latin typeface="+mj-lt"/>
                <a:cs typeface="Arial"/>
              </a:rPr>
              <a:t>+</a:t>
            </a:r>
            <a:r>
              <a:rPr lang="en-US" spc="-10" dirty="0">
                <a:solidFill>
                  <a:srgbClr val="8FAADC"/>
                </a:solidFill>
                <a:latin typeface="+mj-lt"/>
                <a:cs typeface="Arial"/>
              </a:rPr>
              <a:t> </a:t>
            </a:r>
            <a:r>
              <a:rPr lang="en-US" spc="-50" dirty="0">
                <a:solidFill>
                  <a:srgbClr val="8FAADC"/>
                </a:solidFill>
                <a:latin typeface="+mj-lt"/>
                <a:cs typeface="Arial"/>
              </a:rPr>
              <a:t>D</a:t>
            </a:r>
            <a:endParaRPr lang="en-US" dirty="0">
              <a:latin typeface="+mj-lt"/>
              <a:cs typeface="Arial"/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6ED40FCF-9895-146D-EB20-2615BAEAE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214" y="5372730"/>
            <a:ext cx="371527" cy="38105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4F8C074-6B3D-6D82-0CA9-EDE8157249FC}"/>
              </a:ext>
            </a:extLst>
          </p:cNvPr>
          <p:cNvSpPr txBox="1"/>
          <p:nvPr/>
        </p:nvSpPr>
        <p:spPr>
          <a:xfrm>
            <a:off x="3581400" y="2556786"/>
            <a:ext cx="617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spcBef>
                <a:spcPts val="1425"/>
              </a:spcBef>
            </a:pPr>
            <a:r>
              <a:rPr lang="en-US" dirty="0">
                <a:solidFill>
                  <a:srgbClr val="8FAADC"/>
                </a:solidFill>
                <a:latin typeface="+mj-lt"/>
                <a:cs typeface="Arial"/>
              </a:rPr>
              <a:t>Image › Color › Channels Tool...</a:t>
            </a:r>
          </a:p>
        </p:txBody>
      </p:sp>
      <p:pic>
        <p:nvPicPr>
          <p:cNvPr id="19" name="Graphic 18" descr="Gymnast: Floor routine outline">
            <a:extLst>
              <a:ext uri="{FF2B5EF4-FFF2-40B4-BE49-F238E27FC236}">
                <a16:creationId xmlns:a16="http://schemas.microsoft.com/office/drawing/2014/main" id="{7DF5ED3C-F691-0B66-05B8-A89E447956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400" y="226697"/>
            <a:ext cx="1112355" cy="111235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Image</a:t>
            </a:r>
            <a:r>
              <a:rPr lang="en-US" spc="-24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pc="-3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calibration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22195"/>
            <a:ext cx="9803765" cy="1140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lang="en-US" sz="18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It</a:t>
            </a:r>
            <a:r>
              <a:rPr lang="en-US" sz="1800" spc="-2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is</a:t>
            </a:r>
            <a:r>
              <a:rPr lang="en-US" sz="1800" spc="-1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important</a:t>
            </a:r>
            <a:r>
              <a:rPr lang="en-US" sz="1800" spc="-2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that</a:t>
            </a:r>
            <a:r>
              <a:rPr lang="en-US" sz="18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the</a:t>
            </a:r>
            <a:r>
              <a:rPr lang="en-US" sz="18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image</a:t>
            </a:r>
            <a:r>
              <a:rPr lang="en-US" sz="1800" spc="-2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file</a:t>
            </a:r>
            <a:r>
              <a:rPr lang="en-US" sz="18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is</a:t>
            </a:r>
            <a:r>
              <a:rPr lang="en-US" sz="1800" spc="-1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handled</a:t>
            </a:r>
            <a:r>
              <a:rPr lang="en-US" sz="1800" spc="-2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properly,</a:t>
            </a:r>
            <a:r>
              <a:rPr lang="en-US" sz="1800" spc="-2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and</a:t>
            </a:r>
            <a:r>
              <a:rPr lang="en-US" sz="1800" spc="-1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the</a:t>
            </a:r>
            <a:r>
              <a:rPr lang="en-US" sz="1800" spc="-2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size</a:t>
            </a:r>
            <a:r>
              <a:rPr lang="en-US" sz="18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of</a:t>
            </a:r>
            <a:r>
              <a:rPr lang="en-US" sz="1800" spc="-1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the</a:t>
            </a:r>
            <a:r>
              <a:rPr lang="en-US" sz="1800" spc="-1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image</a:t>
            </a:r>
            <a:r>
              <a:rPr lang="en-US" sz="1800" spc="-2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calibrated,</a:t>
            </a:r>
            <a:r>
              <a:rPr lang="en-US" sz="1800" spc="-2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ImageJ </a:t>
            </a:r>
            <a:r>
              <a:rPr lang="en-US" sz="18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doesn’t</a:t>
            </a:r>
            <a:r>
              <a:rPr lang="en-US" sz="1800" spc="-3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always</a:t>
            </a:r>
            <a:r>
              <a:rPr lang="en-US" sz="1800" spc="-2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read</a:t>
            </a:r>
            <a:r>
              <a:rPr lang="en-US" sz="18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the</a:t>
            </a:r>
            <a:r>
              <a:rPr lang="en-US" sz="1800" spc="-1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files</a:t>
            </a:r>
            <a:r>
              <a:rPr lang="en-US" sz="18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properly.</a:t>
            </a:r>
            <a:endParaRPr lang="en-US" sz="1800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pPr marL="12700">
              <a:lnSpc>
                <a:spcPct val="100000"/>
              </a:lnSpc>
              <a:spcBef>
                <a:spcPts val="1435"/>
              </a:spcBef>
            </a:pPr>
            <a:r>
              <a:rPr lang="en-US" sz="1800" spc="-3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You</a:t>
            </a:r>
            <a:r>
              <a:rPr lang="en-US" sz="1800" spc="-1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can</a:t>
            </a:r>
            <a:r>
              <a:rPr lang="en-US" sz="18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see</a:t>
            </a:r>
            <a:r>
              <a:rPr lang="en-US" sz="18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if</a:t>
            </a:r>
            <a:r>
              <a:rPr lang="en-US" sz="18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your</a:t>
            </a:r>
            <a:r>
              <a:rPr lang="en-US" sz="18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image</a:t>
            </a:r>
            <a:r>
              <a:rPr lang="en-US" sz="1800" spc="-1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is</a:t>
            </a:r>
            <a:r>
              <a:rPr lang="en-US" sz="18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calibrated</a:t>
            </a:r>
            <a:r>
              <a:rPr lang="en-US" sz="1800" spc="-2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from</a:t>
            </a:r>
            <a:r>
              <a:rPr lang="en-US" sz="18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the</a:t>
            </a:r>
            <a:r>
              <a:rPr lang="en-US" sz="1800" spc="-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from</a:t>
            </a:r>
            <a:r>
              <a:rPr lang="en-US" sz="18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the</a:t>
            </a:r>
            <a:r>
              <a:rPr lang="en-US" sz="18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info</a:t>
            </a:r>
            <a:r>
              <a:rPr lang="en-US" sz="1800" spc="-1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bar</a:t>
            </a:r>
            <a:r>
              <a:rPr lang="en-US" sz="1800" spc="-1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at</a:t>
            </a:r>
            <a:r>
              <a:rPr lang="en-US" sz="1800" spc="-1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the</a:t>
            </a:r>
            <a:r>
              <a:rPr lang="en-US" sz="1800" spc="-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top</a:t>
            </a:r>
            <a:r>
              <a:rPr lang="en-US" sz="1800" spc="-1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of</a:t>
            </a:r>
            <a:r>
              <a:rPr lang="en-US" sz="1800" spc="-1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the</a:t>
            </a:r>
            <a:r>
              <a:rPr lang="en-US" sz="1800" spc="-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image.</a:t>
            </a:r>
            <a:endParaRPr lang="en-US" sz="1800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0194" y="3387090"/>
            <a:ext cx="10592560" cy="121882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Image</a:t>
            </a:r>
            <a:r>
              <a:rPr lang="en-US" spc="-24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pc="-3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calibration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8" y="1877059"/>
            <a:ext cx="616966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solidFill>
                  <a:schemeClr val="tx1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Open</a:t>
            </a:r>
            <a:r>
              <a:rPr lang="en-US" sz="1800" spc="-15" dirty="0">
                <a:solidFill>
                  <a:schemeClr val="tx1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image: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8" y="2492215"/>
            <a:ext cx="2439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solidFill>
                  <a:schemeClr val="tx1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Check</a:t>
            </a:r>
            <a:r>
              <a:rPr lang="en-US" sz="1800" spc="-80" dirty="0">
                <a:solidFill>
                  <a:schemeClr val="tx1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image</a:t>
            </a:r>
            <a:r>
              <a:rPr lang="en-US" sz="1800" spc="-65" dirty="0">
                <a:solidFill>
                  <a:schemeClr val="tx1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spc="-10" dirty="0">
                <a:solidFill>
                  <a:schemeClr val="tx1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properties</a:t>
            </a:r>
            <a:endParaRPr lang="en-US" sz="1800" dirty="0">
              <a:solidFill>
                <a:schemeClr val="tx1"/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00400" y="2472952"/>
            <a:ext cx="1818639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rgbClr val="8FAADC"/>
                </a:solidFill>
                <a:latin typeface="+mj-lt"/>
                <a:cs typeface="Arial"/>
              </a:rPr>
              <a:t>Image &gt;</a:t>
            </a:r>
            <a:r>
              <a:rPr lang="en-US" spc="5" dirty="0">
                <a:solidFill>
                  <a:srgbClr val="8FAADC"/>
                </a:solidFill>
                <a:latin typeface="+mj-lt"/>
                <a:cs typeface="Arial"/>
              </a:rPr>
              <a:t> </a:t>
            </a:r>
            <a:r>
              <a:rPr lang="en-US" spc="-10" dirty="0">
                <a:solidFill>
                  <a:srgbClr val="8FAADC"/>
                </a:solidFill>
                <a:latin typeface="+mj-lt"/>
                <a:cs typeface="Arial"/>
              </a:rPr>
              <a:t>Properties</a:t>
            </a:r>
            <a:endParaRPr lang="en-US" dirty="0">
              <a:latin typeface="+mj-lt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77DD87-02E8-5F49-D5D9-5A9E9BD45D5D}"/>
              </a:ext>
            </a:extLst>
          </p:cNvPr>
          <p:cNvSpPr txBox="1"/>
          <p:nvPr/>
        </p:nvSpPr>
        <p:spPr>
          <a:xfrm>
            <a:off x="2136456" y="18644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Image1-</a:t>
            </a:r>
            <a:r>
              <a:rPr lang="en-US" sz="1800" spc="-1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composite-calibrated.tif</a:t>
            </a:r>
            <a:endParaRPr lang="en-US" dirty="0">
              <a:latin typeface="+mj-lt"/>
            </a:endParaRPr>
          </a:p>
        </p:txBody>
      </p:sp>
      <p:pic>
        <p:nvPicPr>
          <p:cNvPr id="13" name="Graphic 12" descr="Gymnast: Floor routine outline">
            <a:extLst>
              <a:ext uri="{FF2B5EF4-FFF2-40B4-BE49-F238E27FC236}">
                <a16:creationId xmlns:a16="http://schemas.microsoft.com/office/drawing/2014/main" id="{2FE01090-43B5-818C-AB7B-E88BC0EE4E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400" y="226038"/>
            <a:ext cx="1112355" cy="1112355"/>
          </a:xfrm>
          <a:prstGeom prst="rect">
            <a:avLst/>
          </a:prstGeom>
        </p:spPr>
      </p:pic>
      <p:graphicFrame>
        <p:nvGraphicFramePr>
          <p:cNvPr id="15" name="object 5">
            <a:extLst>
              <a:ext uri="{FF2B5EF4-FFF2-40B4-BE49-F238E27FC236}">
                <a16:creationId xmlns:a16="http://schemas.microsoft.com/office/drawing/2014/main" id="{CB3140FA-30E6-30C6-08DC-833CEF0745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70836702"/>
              </p:ext>
            </p:extLst>
          </p:nvPr>
        </p:nvGraphicFramePr>
        <p:xfrm>
          <a:off x="916938" y="3352800"/>
          <a:ext cx="8912861" cy="25321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DE92D-7A10-E3CE-ECA9-D56298DC2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39" y="610361"/>
            <a:ext cx="8735695" cy="677108"/>
          </a:xfrm>
        </p:spPr>
        <p:txBody>
          <a:bodyPr/>
          <a:lstStyle/>
          <a:p>
            <a:r>
              <a:rPr lang="en-US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Common steps in image analysis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5DDAF6F-3A0E-F5DC-F4A2-9C7513EE55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9588566"/>
              </p:ext>
            </p:extLst>
          </p:nvPr>
        </p:nvGraphicFramePr>
        <p:xfrm>
          <a:off x="787400" y="1246322"/>
          <a:ext cx="10617200" cy="5001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4C6268-D439-DFA4-B711-3835D13213B9}"/>
              </a:ext>
            </a:extLst>
          </p:cNvPr>
          <p:cNvCxnSpPr/>
          <p:nvPr/>
        </p:nvCxnSpPr>
        <p:spPr>
          <a:xfrm>
            <a:off x="3886200" y="2895600"/>
            <a:ext cx="4419600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10AAF89-DB39-2C41-64C3-FEA4EF05F5C7}"/>
              </a:ext>
            </a:extLst>
          </p:cNvPr>
          <p:cNvSpPr txBox="1"/>
          <p:nvPr/>
        </p:nvSpPr>
        <p:spPr>
          <a:xfrm>
            <a:off x="5029200" y="252626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image processing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1541E4-4CCA-D5C8-168F-5797889C5816}"/>
              </a:ext>
            </a:extLst>
          </p:cNvPr>
          <p:cNvCxnSpPr>
            <a:cxnSpLocks/>
          </p:cNvCxnSpPr>
          <p:nvPr/>
        </p:nvCxnSpPr>
        <p:spPr>
          <a:xfrm>
            <a:off x="9448800" y="2895600"/>
            <a:ext cx="1905000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05C9E25-4DEF-17D6-50F1-496E19027DC7}"/>
              </a:ext>
            </a:extLst>
          </p:cNvPr>
          <p:cNvSpPr txBox="1"/>
          <p:nvPr/>
        </p:nvSpPr>
        <p:spPr>
          <a:xfrm>
            <a:off x="9525000" y="252626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Image analysis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1F5B87F9-5A5D-89D0-F10F-A1281B5FD190}"/>
              </a:ext>
            </a:extLst>
          </p:cNvPr>
          <p:cNvSpPr/>
          <p:nvPr/>
        </p:nvSpPr>
        <p:spPr>
          <a:xfrm rot="16200000">
            <a:off x="5758715" y="-193576"/>
            <a:ext cx="677109" cy="10360661"/>
          </a:xfrm>
          <a:prstGeom prst="lef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4BEE40-6CA4-32DD-75E7-4760C9810274}"/>
              </a:ext>
            </a:extLst>
          </p:cNvPr>
          <p:cNvSpPr txBox="1"/>
          <p:nvPr/>
        </p:nvSpPr>
        <p:spPr>
          <a:xfrm>
            <a:off x="3505200" y="5486400"/>
            <a:ext cx="6323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23232"/>
                </a:solidFill>
                <a:effectLst/>
                <a:latin typeface="Dreaming Outloud Pro" panose="03050502040302030504" pitchFamily="66" charset="77"/>
                <a:cs typeface="Dreaming Outloud Pro" panose="03050502040302030504" pitchFamily="66" charset="77"/>
              </a:rPr>
              <a:t>Extraction of useful information from microscopy images</a:t>
            </a:r>
            <a:endParaRPr lang="en-US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070059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6F74A-89C6-FAE8-62AA-4727F7705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Image filtering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AF5137-0A8D-0649-081E-75D06B6BB9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2800" b="0" i="0" dirty="0">
                <a:effectLst/>
                <a:latin typeface="Dreaming Outloud Pro" panose="03050502040302030504" pitchFamily="66" charset="77"/>
                <a:cs typeface="Dreaming Outloud Pro" panose="03050502040302030504" pitchFamily="66" charset="77"/>
              </a:rPr>
              <a:t>Filtering can make segmentation much easier by enhancing features and reducing noise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i="0" u="sng" dirty="0">
                <a:effectLst/>
                <a:latin typeface="Dreaming Outloud Pro" panose="03050502040302030504" pitchFamily="66" charset="77"/>
                <a:cs typeface="Dreaming Outloud Pro" panose="03050502040302030504" pitchFamily="66" charset="77"/>
              </a:rPr>
              <a:t>Linear filters </a:t>
            </a:r>
            <a:r>
              <a:rPr lang="en-US" sz="2800" b="0" i="0" dirty="0">
                <a:effectLst/>
                <a:latin typeface="Dreaming Outloud Pro" panose="03050502040302030504" pitchFamily="66" charset="77"/>
                <a:cs typeface="Dreaming Outloud Pro" panose="03050502040302030504" pitchFamily="66" charset="77"/>
              </a:rPr>
              <a:t>replace each pixel by a weighted sum of surrounding pixels (Gaussian, Mean)</a:t>
            </a:r>
          </a:p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i="0" u="sng" dirty="0">
                <a:effectLst/>
                <a:latin typeface="Dreaming Outloud Pro" panose="03050502040302030504" pitchFamily="66" charset="77"/>
                <a:cs typeface="Dreaming Outloud Pro" panose="03050502040302030504" pitchFamily="66" charset="77"/>
              </a:rPr>
              <a:t>Nonlinear filters </a:t>
            </a:r>
            <a:r>
              <a:rPr lang="en-US" sz="2800" b="0" i="0" dirty="0">
                <a:effectLst/>
                <a:latin typeface="Dreaming Outloud Pro" panose="03050502040302030504" pitchFamily="66" charset="77"/>
                <a:cs typeface="Dreaming Outloud Pro" panose="03050502040302030504" pitchFamily="66" charset="77"/>
              </a:rPr>
              <a:t>replace each pixel with the result of another computation using surrounding pixels (Median)</a:t>
            </a:r>
          </a:p>
        </p:txBody>
      </p:sp>
    </p:spTree>
    <p:extLst>
      <p:ext uri="{BB962C8B-B14F-4D97-AF65-F5344CB8AC3E}">
        <p14:creationId xmlns:p14="http://schemas.microsoft.com/office/powerpoint/2010/main" val="36583869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71FF8-E1EC-120D-E3EC-06BB9568C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39" y="747376"/>
            <a:ext cx="8735695" cy="677108"/>
          </a:xfrm>
        </p:spPr>
        <p:txBody>
          <a:bodyPr/>
          <a:lstStyle/>
          <a:p>
            <a:r>
              <a:rPr lang="en-US" sz="4400" b="0" i="0" dirty="0">
                <a:effectLst/>
                <a:latin typeface="Dreaming Outloud Pro" panose="03050502040302030504" pitchFamily="66" charset="77"/>
                <a:cs typeface="Dreaming Outloud Pro" panose="03050502040302030504" pitchFamily="66" charset="77"/>
              </a:rPr>
              <a:t>Linear filter demo</a:t>
            </a:r>
            <a:endParaRPr lang="en-US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A9D04-3582-0CD1-B4A9-7E7A1A912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6628" y="1823834"/>
            <a:ext cx="1016066" cy="276999"/>
          </a:xfrm>
        </p:spPr>
        <p:txBody>
          <a:bodyPr/>
          <a:lstStyle/>
          <a:p>
            <a:r>
              <a:rPr lang="en-US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Open</a:t>
            </a:r>
            <a:endParaRPr lang="en-US" i="1" dirty="0">
              <a:solidFill>
                <a:schemeClr val="tx2">
                  <a:lumMod val="40000"/>
                  <a:lumOff val="60000"/>
                </a:schemeClr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  <p:pic>
        <p:nvPicPr>
          <p:cNvPr id="11" name="Picture 10" descr="A white circle in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867F1407-2FCE-50C3-3A01-FD2B11DA84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412052"/>
            <a:ext cx="6096000" cy="6108623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FB96FF27-630C-93EE-D6A8-2DB2624EEB35}"/>
              </a:ext>
            </a:extLst>
          </p:cNvPr>
          <p:cNvGrpSpPr/>
          <p:nvPr/>
        </p:nvGrpSpPr>
        <p:grpSpPr>
          <a:xfrm>
            <a:off x="7309972" y="1628528"/>
            <a:ext cx="1224428" cy="1224428"/>
            <a:chOff x="7269772" y="1628528"/>
            <a:chExt cx="1224428" cy="122442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1C81B49-2894-88CE-A264-EFA1DF2AF94D}"/>
                </a:ext>
              </a:extLst>
            </p:cNvPr>
            <p:cNvSpPr/>
            <p:nvPr/>
          </p:nvSpPr>
          <p:spPr>
            <a:xfrm>
              <a:off x="7269772" y="1628528"/>
              <a:ext cx="1224428" cy="122442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5816A6-616C-DFBA-1CA4-E891A981ABFA}"/>
                </a:ext>
              </a:extLst>
            </p:cNvPr>
            <p:cNvSpPr txBox="1"/>
            <p:nvPr/>
          </p:nvSpPr>
          <p:spPr>
            <a:xfrm>
              <a:off x="7315200" y="162852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1BF00A9-8875-497F-B2D9-82D4B5748E58}"/>
                </a:ext>
              </a:extLst>
            </p:cNvPr>
            <p:cNvSpPr txBox="1"/>
            <p:nvPr/>
          </p:nvSpPr>
          <p:spPr>
            <a:xfrm>
              <a:off x="7714836" y="162852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50CF813-FF49-A766-A3E8-351EA4DF019E}"/>
                </a:ext>
              </a:extLst>
            </p:cNvPr>
            <p:cNvSpPr txBox="1"/>
            <p:nvPr/>
          </p:nvSpPr>
          <p:spPr>
            <a:xfrm>
              <a:off x="8114472" y="162852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1EE6C4E-F5DD-DFF0-C372-175E4EDDC698}"/>
                </a:ext>
              </a:extLst>
            </p:cNvPr>
            <p:cNvSpPr txBox="1"/>
            <p:nvPr/>
          </p:nvSpPr>
          <p:spPr>
            <a:xfrm>
              <a:off x="7315200" y="20412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4652123-2C88-759F-F2B2-0956E784C1CC}"/>
                </a:ext>
              </a:extLst>
            </p:cNvPr>
            <p:cNvSpPr txBox="1"/>
            <p:nvPr/>
          </p:nvSpPr>
          <p:spPr>
            <a:xfrm>
              <a:off x="7714836" y="20412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8207C4B-52C3-2FFC-54DD-1665F820806C}"/>
                </a:ext>
              </a:extLst>
            </p:cNvPr>
            <p:cNvSpPr txBox="1"/>
            <p:nvPr/>
          </p:nvSpPr>
          <p:spPr>
            <a:xfrm>
              <a:off x="8114472" y="20412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A87FBAE-0026-DF8F-C4A2-85A31A25AEDE}"/>
                </a:ext>
              </a:extLst>
            </p:cNvPr>
            <p:cNvSpPr txBox="1"/>
            <p:nvPr/>
          </p:nvSpPr>
          <p:spPr>
            <a:xfrm>
              <a:off x="7351295" y="245905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C67E356-71CC-F561-26FD-EC6478A1D6EE}"/>
                </a:ext>
              </a:extLst>
            </p:cNvPr>
            <p:cNvSpPr txBox="1"/>
            <p:nvPr/>
          </p:nvSpPr>
          <p:spPr>
            <a:xfrm>
              <a:off x="7750931" y="245905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87758A-E60E-96FD-3FFF-6CC59EDBFF4F}"/>
                </a:ext>
              </a:extLst>
            </p:cNvPr>
            <p:cNvSpPr txBox="1"/>
            <p:nvPr/>
          </p:nvSpPr>
          <p:spPr>
            <a:xfrm>
              <a:off x="8150567" y="245905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</a:t>
              </a: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21E8CE6E-0E6A-E89A-537C-861B90D04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875" y="416741"/>
            <a:ext cx="6108700" cy="612140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CFBF7BB3-0F99-DD70-63CD-205180C841F5}"/>
              </a:ext>
            </a:extLst>
          </p:cNvPr>
          <p:cNvGrpSpPr/>
          <p:nvPr/>
        </p:nvGrpSpPr>
        <p:grpSpPr>
          <a:xfrm>
            <a:off x="708577" y="4068144"/>
            <a:ext cx="1270645" cy="1224428"/>
            <a:chOff x="7269772" y="1628528"/>
            <a:chExt cx="1270645" cy="122442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1338CE3-8300-3AE7-3998-312D70F0D06E}"/>
                </a:ext>
              </a:extLst>
            </p:cNvPr>
            <p:cNvSpPr/>
            <p:nvPr/>
          </p:nvSpPr>
          <p:spPr>
            <a:xfrm>
              <a:off x="7269772" y="1628528"/>
              <a:ext cx="1224428" cy="122442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BB1913C-913F-10CE-89A2-94937837BF82}"/>
                </a:ext>
              </a:extLst>
            </p:cNvPr>
            <p:cNvSpPr txBox="1"/>
            <p:nvPr/>
          </p:nvSpPr>
          <p:spPr>
            <a:xfrm>
              <a:off x="7315200" y="162852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71E5BA4-4387-FDF8-496E-8EFBAF44BC2D}"/>
                </a:ext>
              </a:extLst>
            </p:cNvPr>
            <p:cNvSpPr txBox="1"/>
            <p:nvPr/>
          </p:nvSpPr>
          <p:spPr>
            <a:xfrm>
              <a:off x="7714836" y="162852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F0D1FE1-0BFE-D914-01B3-EE4D15C75F48}"/>
                </a:ext>
              </a:extLst>
            </p:cNvPr>
            <p:cNvSpPr txBox="1"/>
            <p:nvPr/>
          </p:nvSpPr>
          <p:spPr>
            <a:xfrm>
              <a:off x="8114472" y="162852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AD4B5A28-91D3-3057-7D0F-FFE68E32E766}"/>
                </a:ext>
              </a:extLst>
            </p:cNvPr>
            <p:cNvSpPr txBox="1"/>
            <p:nvPr/>
          </p:nvSpPr>
          <p:spPr>
            <a:xfrm>
              <a:off x="7315200" y="20412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0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2ADD9D0-8EB7-47C2-AF8E-1E61463A0EF2}"/>
                </a:ext>
              </a:extLst>
            </p:cNvPr>
            <p:cNvSpPr txBox="1"/>
            <p:nvPr/>
          </p:nvSpPr>
          <p:spPr>
            <a:xfrm>
              <a:off x="7714836" y="20412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0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AD47EF9-915E-F2C0-F546-8E1628518709}"/>
                </a:ext>
              </a:extLst>
            </p:cNvPr>
            <p:cNvSpPr txBox="1"/>
            <p:nvPr/>
          </p:nvSpPr>
          <p:spPr>
            <a:xfrm>
              <a:off x="8114472" y="20412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FD0E594-3F58-FEFF-BC57-A1732FB3CD83}"/>
                </a:ext>
              </a:extLst>
            </p:cNvPr>
            <p:cNvSpPr txBox="1"/>
            <p:nvPr/>
          </p:nvSpPr>
          <p:spPr>
            <a:xfrm>
              <a:off x="7351295" y="2459053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-1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BD2165B-8A2F-C50A-C785-16ACDFB168B4}"/>
                </a:ext>
              </a:extLst>
            </p:cNvPr>
            <p:cNvSpPr txBox="1"/>
            <p:nvPr/>
          </p:nvSpPr>
          <p:spPr>
            <a:xfrm>
              <a:off x="7750931" y="2459053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-2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E2FB07B-2056-B5BB-4111-E9B9BD340734}"/>
                </a:ext>
              </a:extLst>
            </p:cNvPr>
            <p:cNvSpPr txBox="1"/>
            <p:nvPr/>
          </p:nvSpPr>
          <p:spPr>
            <a:xfrm>
              <a:off x="8150567" y="2459053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-1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579C5FC-50F5-344C-B972-9FA3D3424158}"/>
              </a:ext>
            </a:extLst>
          </p:cNvPr>
          <p:cNvGrpSpPr/>
          <p:nvPr/>
        </p:nvGrpSpPr>
        <p:grpSpPr>
          <a:xfrm>
            <a:off x="3065983" y="4065556"/>
            <a:ext cx="1224428" cy="1224428"/>
            <a:chOff x="7269772" y="1628528"/>
            <a:chExt cx="1224428" cy="1224428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65E414F-2811-88F2-25D2-ACC1FC559437}"/>
                </a:ext>
              </a:extLst>
            </p:cNvPr>
            <p:cNvSpPr/>
            <p:nvPr/>
          </p:nvSpPr>
          <p:spPr>
            <a:xfrm>
              <a:off x="7269772" y="1628528"/>
              <a:ext cx="1224428" cy="1224428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1DA24B1-83A8-DA5E-9C77-75D6593B1E06}"/>
                </a:ext>
              </a:extLst>
            </p:cNvPr>
            <p:cNvSpPr txBox="1"/>
            <p:nvPr/>
          </p:nvSpPr>
          <p:spPr>
            <a:xfrm>
              <a:off x="7315200" y="162852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E846A72-883E-FEE7-9D48-75848FBBF537}"/>
                </a:ext>
              </a:extLst>
            </p:cNvPr>
            <p:cNvSpPr txBox="1"/>
            <p:nvPr/>
          </p:nvSpPr>
          <p:spPr>
            <a:xfrm>
              <a:off x="7714836" y="162852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3AE75C5E-E58A-5236-4F60-11BCDA7ADB1D}"/>
                </a:ext>
              </a:extLst>
            </p:cNvPr>
            <p:cNvSpPr txBox="1"/>
            <p:nvPr/>
          </p:nvSpPr>
          <p:spPr>
            <a:xfrm>
              <a:off x="8114472" y="162852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40CC7F7-5984-8180-0E92-C29ED3F8AD5A}"/>
                </a:ext>
              </a:extLst>
            </p:cNvPr>
            <p:cNvSpPr txBox="1"/>
            <p:nvPr/>
          </p:nvSpPr>
          <p:spPr>
            <a:xfrm>
              <a:off x="7315200" y="20412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035ED21-3DCD-6A44-A80A-1273E4ABA8EF}"/>
                </a:ext>
              </a:extLst>
            </p:cNvPr>
            <p:cNvSpPr txBox="1"/>
            <p:nvPr/>
          </p:nvSpPr>
          <p:spPr>
            <a:xfrm>
              <a:off x="7714836" y="2041290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-8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1ACD534-B1DD-82EB-5973-2825B6EFDF94}"/>
                </a:ext>
              </a:extLst>
            </p:cNvPr>
            <p:cNvSpPr txBox="1"/>
            <p:nvPr/>
          </p:nvSpPr>
          <p:spPr>
            <a:xfrm>
              <a:off x="8114472" y="204129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8873EAD-D627-35F7-D9F5-0F7DF0014679}"/>
                </a:ext>
              </a:extLst>
            </p:cNvPr>
            <p:cNvSpPr txBox="1"/>
            <p:nvPr/>
          </p:nvSpPr>
          <p:spPr>
            <a:xfrm>
              <a:off x="7351295" y="245905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5FADBA4-6606-D441-F1A4-594D2CE6B2C1}"/>
                </a:ext>
              </a:extLst>
            </p:cNvPr>
            <p:cNvSpPr txBox="1"/>
            <p:nvPr/>
          </p:nvSpPr>
          <p:spPr>
            <a:xfrm>
              <a:off x="7750931" y="245905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4471139-951B-9C1F-A92C-D53D58712C67}"/>
                </a:ext>
              </a:extLst>
            </p:cNvPr>
            <p:cNvSpPr txBox="1"/>
            <p:nvPr/>
          </p:nvSpPr>
          <p:spPr>
            <a:xfrm>
              <a:off x="8150567" y="245905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1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E8C2D810-BFA3-58F3-A1EF-5D650EFB77BA}"/>
              </a:ext>
            </a:extLst>
          </p:cNvPr>
          <p:cNvSpPr txBox="1"/>
          <p:nvPr/>
        </p:nvSpPr>
        <p:spPr>
          <a:xfrm>
            <a:off x="444864" y="3658910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Sobel edge filter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9C839B8-9371-846F-F1F4-F1FDC21BBD20}"/>
              </a:ext>
            </a:extLst>
          </p:cNvPr>
          <p:cNvSpPr txBox="1"/>
          <p:nvPr/>
        </p:nvSpPr>
        <p:spPr>
          <a:xfrm>
            <a:off x="227735" y="6483456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imagej.nih.gov</a:t>
            </a:r>
            <a:r>
              <a:rPr lang="en-US" dirty="0"/>
              <a:t>/</a:t>
            </a:r>
            <a:r>
              <a:rPr lang="en-US" dirty="0" err="1"/>
              <a:t>ij</a:t>
            </a:r>
            <a:r>
              <a:rPr lang="en-US" dirty="0"/>
              <a:t>/docs/menus/</a:t>
            </a:r>
            <a:r>
              <a:rPr lang="en-US" dirty="0" err="1"/>
              <a:t>process.html</a:t>
            </a:r>
            <a:endParaRPr 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1A52B16-A3B1-8690-FA88-17E41F1152F5}"/>
              </a:ext>
            </a:extLst>
          </p:cNvPr>
          <p:cNvSpPr txBox="1"/>
          <p:nvPr/>
        </p:nvSpPr>
        <p:spPr>
          <a:xfrm>
            <a:off x="2369234" y="3694599"/>
            <a:ext cx="3090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111111"/>
                </a:solidFill>
                <a:effectLst/>
                <a:latin typeface="Dreaming Outloud Pro" panose="03050502040302030504" pitchFamily="66" charset="77"/>
                <a:cs typeface="Dreaming Outloud Pro" panose="03050502040302030504" pitchFamily="66" charset="77"/>
              </a:rPr>
              <a:t>Laplacian of Gaussian (LOG) </a:t>
            </a:r>
          </a:p>
        </p:txBody>
      </p:sp>
      <p:pic>
        <p:nvPicPr>
          <p:cNvPr id="8" name="Graphic 7" descr="Gymnast: Floor routine outline">
            <a:extLst>
              <a:ext uri="{FF2B5EF4-FFF2-40B4-BE49-F238E27FC236}">
                <a16:creationId xmlns:a16="http://schemas.microsoft.com/office/drawing/2014/main" id="{F03586C0-8C42-6DE8-F64D-5C8E3CD2C3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400" y="304800"/>
            <a:ext cx="1112355" cy="11123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D4CB82B-CB4E-B5C2-5C1D-8C82AEC20E1C}"/>
              </a:ext>
            </a:extLst>
          </p:cNvPr>
          <p:cNvSpPr txBox="1"/>
          <p:nvPr/>
        </p:nvSpPr>
        <p:spPr>
          <a:xfrm>
            <a:off x="1451948" y="176770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rPr>
              <a:t>Image13-blob.tif</a:t>
            </a:r>
            <a:endParaRPr lang="en-US" dirty="0"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C50A2D-A6CE-A689-65B5-31ECCBD00397}"/>
              </a:ext>
            </a:extLst>
          </p:cNvPr>
          <p:cNvSpPr txBox="1"/>
          <p:nvPr/>
        </p:nvSpPr>
        <p:spPr>
          <a:xfrm>
            <a:off x="1457196" y="23027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rPr>
              <a:t>Process &gt; Filters &gt; Convolve..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F8D107-284A-AABA-577D-CCA7C13DB9AD}"/>
              </a:ext>
            </a:extLst>
          </p:cNvPr>
          <p:cNvSpPr txBox="1"/>
          <p:nvPr/>
        </p:nvSpPr>
        <p:spPr>
          <a:xfrm>
            <a:off x="772038" y="2304384"/>
            <a:ext cx="7759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Go to</a:t>
            </a:r>
          </a:p>
        </p:txBody>
      </p:sp>
    </p:spTree>
    <p:extLst>
      <p:ext uri="{BB962C8B-B14F-4D97-AF65-F5344CB8AC3E}">
        <p14:creationId xmlns:p14="http://schemas.microsoft.com/office/powerpoint/2010/main" val="22116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82379-9FCF-36E7-3473-6EA7FFBC8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Noise reduction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1D909C-65AE-642C-7098-327A64A49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6938" y="1825245"/>
            <a:ext cx="9891431" cy="5262979"/>
          </a:xfrm>
        </p:spPr>
        <p:txBody>
          <a:bodyPr/>
          <a:lstStyle/>
          <a:p>
            <a:r>
              <a:rPr lang="en-US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Open image: 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rPr>
              <a:t>Image3-nuclei_noisy</a:t>
            </a:r>
          </a:p>
          <a:p>
            <a:endParaRPr lang="en-US" i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Duplicate your image: 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rPr>
              <a:t>shift + D</a:t>
            </a:r>
          </a:p>
          <a:p>
            <a:endParaRPr lang="en-US" i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In Fiji: 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rPr>
              <a:t>Process </a:t>
            </a:r>
            <a:r>
              <a:rPr lang="en-US" sz="1800" dirty="0">
                <a:solidFill>
                  <a:srgbClr val="8FAADC"/>
                </a:solidFill>
                <a:latin typeface="+mj-lt"/>
                <a:cs typeface="Arial"/>
              </a:rPr>
              <a:t>›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rPr>
              <a:t> Filters…</a:t>
            </a:r>
          </a:p>
          <a:p>
            <a:endParaRPr lang="en-US" i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r>
              <a:rPr lang="en-US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Choose a filter to your liking (try more of you want!)</a:t>
            </a:r>
          </a:p>
          <a:p>
            <a:endParaRPr lang="en-US" dirty="0"/>
          </a:p>
          <a:p>
            <a:r>
              <a:rPr lang="en-US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Choose the original image </a:t>
            </a:r>
          </a:p>
          <a:p>
            <a:endParaRPr lang="en-US" dirty="0"/>
          </a:p>
          <a:p>
            <a:r>
              <a:rPr lang="en-US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Choose line tool          and </a:t>
            </a:r>
            <a:r>
              <a:rPr lang="en-US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draw</a:t>
            </a:r>
            <a:r>
              <a:rPr lang="en-US" spc="-2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</a:t>
            </a:r>
            <a:r>
              <a:rPr lang="en-US" spc="-15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line</a:t>
            </a:r>
            <a:r>
              <a:rPr lang="en-US" spc="-2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across</a:t>
            </a:r>
            <a:r>
              <a:rPr lang="en-US" spc="-2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the</a:t>
            </a:r>
            <a:r>
              <a:rPr lang="en-US" spc="-1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desired</a:t>
            </a:r>
            <a:r>
              <a:rPr lang="en-US" spc="-2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pc="-1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distance </a:t>
            </a:r>
            <a:r>
              <a:rPr lang="en-US" sz="1800" spc="-114" dirty="0">
                <a:solidFill>
                  <a:srgbClr val="8FAADC"/>
                </a:solidFill>
                <a:latin typeface="+mj-lt"/>
                <a:cs typeface="Arial"/>
              </a:rPr>
              <a:t>Analyze</a:t>
            </a:r>
            <a:r>
              <a:rPr lang="en-US" sz="1800" spc="-85" dirty="0">
                <a:solidFill>
                  <a:srgbClr val="8FAADC"/>
                </a:solidFill>
                <a:latin typeface="+mj-lt"/>
                <a:cs typeface="Arial"/>
              </a:rPr>
              <a:t> </a:t>
            </a:r>
            <a:r>
              <a:rPr lang="en-US" sz="1800" dirty="0">
                <a:solidFill>
                  <a:srgbClr val="8FAADC"/>
                </a:solidFill>
                <a:latin typeface="+mj-lt"/>
                <a:cs typeface="Arial"/>
              </a:rPr>
              <a:t>›</a:t>
            </a:r>
            <a:r>
              <a:rPr lang="en-US" sz="1800" spc="-65" dirty="0">
                <a:solidFill>
                  <a:srgbClr val="8FAADC"/>
                </a:solidFill>
                <a:latin typeface="+mj-lt"/>
                <a:cs typeface="Arial"/>
              </a:rPr>
              <a:t> </a:t>
            </a:r>
            <a:r>
              <a:rPr lang="en-US" sz="1800" spc="-70" dirty="0">
                <a:solidFill>
                  <a:srgbClr val="8FAADC"/>
                </a:solidFill>
                <a:latin typeface="+mj-lt"/>
                <a:cs typeface="Arial"/>
              </a:rPr>
              <a:t>Plot </a:t>
            </a:r>
            <a:r>
              <a:rPr lang="en-US" sz="1800" spc="-45" dirty="0">
                <a:solidFill>
                  <a:srgbClr val="8FAADC"/>
                </a:solidFill>
                <a:latin typeface="+mj-lt"/>
                <a:cs typeface="Arial"/>
              </a:rPr>
              <a:t>Profile</a:t>
            </a:r>
          </a:p>
          <a:p>
            <a:endParaRPr lang="en-US" i="1" spc="-45" dirty="0">
              <a:solidFill>
                <a:srgbClr val="8FAADC"/>
              </a:solidFill>
            </a:endParaRPr>
          </a:p>
          <a:p>
            <a:r>
              <a:rPr lang="en-US" spc="-4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Select your filtered image and go </a:t>
            </a:r>
            <a:r>
              <a:rPr lang="en-US" spc="-45" dirty="0">
                <a:solidFill>
                  <a:srgbClr val="8FAADC"/>
                </a:solidFill>
                <a:latin typeface="+mj-lt"/>
              </a:rPr>
              <a:t>Edit </a:t>
            </a:r>
            <a:r>
              <a:rPr lang="en-US" sz="1800" dirty="0">
                <a:solidFill>
                  <a:srgbClr val="8FAADC"/>
                </a:solidFill>
                <a:latin typeface="+mj-lt"/>
                <a:cs typeface="Arial"/>
              </a:rPr>
              <a:t>›</a:t>
            </a:r>
            <a:r>
              <a:rPr lang="en-US" spc="-45" dirty="0">
                <a:solidFill>
                  <a:srgbClr val="8FAADC"/>
                </a:solidFill>
                <a:latin typeface="+mj-lt"/>
              </a:rPr>
              <a:t> Selection </a:t>
            </a:r>
            <a:r>
              <a:rPr lang="en-US" sz="1800" dirty="0">
                <a:solidFill>
                  <a:srgbClr val="8FAADC"/>
                </a:solidFill>
                <a:latin typeface="+mj-lt"/>
                <a:cs typeface="Arial"/>
              </a:rPr>
              <a:t>›</a:t>
            </a:r>
            <a:r>
              <a:rPr lang="en-US" spc="-45" dirty="0">
                <a:solidFill>
                  <a:srgbClr val="8FAADC"/>
                </a:solidFill>
                <a:latin typeface="+mj-lt"/>
              </a:rPr>
              <a:t> Restore selection… </a:t>
            </a:r>
            <a:r>
              <a:rPr lang="en-US" sz="1800" i="1" spc="-114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And</a:t>
            </a:r>
            <a:r>
              <a:rPr lang="en-US" sz="1800" i="1" spc="-114" dirty="0">
                <a:latin typeface="Arial"/>
                <a:cs typeface="Arial"/>
              </a:rPr>
              <a:t> </a:t>
            </a:r>
            <a:r>
              <a:rPr lang="en-US" sz="1800" spc="-114" dirty="0">
                <a:solidFill>
                  <a:srgbClr val="8FAADC"/>
                </a:solidFill>
                <a:latin typeface="+mj-lt"/>
                <a:cs typeface="Arial"/>
              </a:rPr>
              <a:t>Analyze</a:t>
            </a:r>
            <a:r>
              <a:rPr lang="en-US" sz="1800" spc="-85" dirty="0">
                <a:solidFill>
                  <a:srgbClr val="8FAADC"/>
                </a:solidFill>
                <a:latin typeface="+mj-lt"/>
                <a:cs typeface="Arial"/>
              </a:rPr>
              <a:t> </a:t>
            </a:r>
            <a:r>
              <a:rPr lang="en-US" sz="1800" dirty="0">
                <a:solidFill>
                  <a:srgbClr val="8FAADC"/>
                </a:solidFill>
                <a:latin typeface="+mj-lt"/>
                <a:cs typeface="Arial"/>
              </a:rPr>
              <a:t>›</a:t>
            </a:r>
            <a:r>
              <a:rPr lang="en-US" sz="1800" spc="-65" dirty="0">
                <a:solidFill>
                  <a:srgbClr val="8FAADC"/>
                </a:solidFill>
                <a:latin typeface="+mj-lt"/>
                <a:cs typeface="Arial"/>
              </a:rPr>
              <a:t> </a:t>
            </a:r>
            <a:r>
              <a:rPr lang="en-US" sz="1800" spc="-70" dirty="0">
                <a:solidFill>
                  <a:srgbClr val="8FAADC"/>
                </a:solidFill>
                <a:latin typeface="+mj-lt"/>
                <a:cs typeface="Arial"/>
              </a:rPr>
              <a:t>Plot </a:t>
            </a:r>
            <a:r>
              <a:rPr lang="en-US" sz="1800" spc="-45" dirty="0">
                <a:solidFill>
                  <a:srgbClr val="8FAADC"/>
                </a:solidFill>
                <a:latin typeface="+mj-lt"/>
                <a:cs typeface="Arial"/>
              </a:rPr>
              <a:t>Profile</a:t>
            </a:r>
          </a:p>
          <a:p>
            <a:endParaRPr lang="en-US" i="1" spc="-45" dirty="0">
              <a:solidFill>
                <a:srgbClr val="8FAADC"/>
              </a:solidFill>
            </a:endParaRPr>
          </a:p>
          <a:p>
            <a:endParaRPr lang="en-US" sz="1800" i="1" spc="-45" dirty="0">
              <a:solidFill>
                <a:srgbClr val="8FAADC"/>
              </a:solidFill>
              <a:latin typeface="Arial"/>
              <a:cs typeface="Arial"/>
            </a:endParaRPr>
          </a:p>
          <a:p>
            <a:endParaRPr lang="en-US" i="1" spc="-45" dirty="0">
              <a:solidFill>
                <a:srgbClr val="8FAADC"/>
              </a:solidFill>
            </a:endParaRPr>
          </a:p>
          <a:p>
            <a:endParaRPr lang="en-US" sz="1800" i="1" spc="-45" dirty="0">
              <a:solidFill>
                <a:srgbClr val="8FAADC"/>
              </a:solidFill>
              <a:latin typeface="Arial"/>
              <a:cs typeface="Arial"/>
            </a:endParaRPr>
          </a:p>
          <a:p>
            <a:endParaRPr lang="en-US" i="1" spc="-45" dirty="0">
              <a:solidFill>
                <a:srgbClr val="8FAADC"/>
              </a:solidFill>
            </a:endParaRPr>
          </a:p>
          <a:p>
            <a:endParaRPr lang="en-US" sz="1800" dirty="0">
              <a:latin typeface="Arial"/>
              <a:cs typeface="Arial"/>
            </a:endParaRPr>
          </a:p>
        </p:txBody>
      </p:sp>
      <p:pic>
        <p:nvPicPr>
          <p:cNvPr id="9" name="object 5">
            <a:extLst>
              <a:ext uri="{FF2B5EF4-FFF2-40B4-BE49-F238E27FC236}">
                <a16:creationId xmlns:a16="http://schemas.microsoft.com/office/drawing/2014/main" id="{EB023CAA-613F-6218-76C2-727E2E4EF60B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14600" y="4456734"/>
            <a:ext cx="486156" cy="495300"/>
          </a:xfrm>
          <a:prstGeom prst="rect">
            <a:avLst/>
          </a:prstGeom>
        </p:spPr>
      </p:pic>
      <p:pic>
        <p:nvPicPr>
          <p:cNvPr id="8" name="Graphic 7" descr="Gymnast: Floor routine outline">
            <a:extLst>
              <a:ext uri="{FF2B5EF4-FFF2-40B4-BE49-F238E27FC236}">
                <a16:creationId xmlns:a16="http://schemas.microsoft.com/office/drawing/2014/main" id="{7F8605B4-923E-2E1F-B900-DD46CF15F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400" y="304800"/>
            <a:ext cx="1112355" cy="111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05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2C288-8A23-ECB3-C39B-644942618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Image analysis in immunology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C2361EC-1945-F38F-0B62-3D9CA3038B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9" t="50080"/>
          <a:stretch/>
        </p:blipFill>
        <p:spPr bwMode="auto">
          <a:xfrm>
            <a:off x="902191" y="1904239"/>
            <a:ext cx="7066754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75ACC8-F815-EEAB-CEFF-6EBD2917B7C0}"/>
              </a:ext>
            </a:extLst>
          </p:cNvPr>
          <p:cNvSpPr txBox="1"/>
          <p:nvPr/>
        </p:nvSpPr>
        <p:spPr>
          <a:xfrm>
            <a:off x="9067800" y="6453565"/>
            <a:ext cx="3124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BlinkMacSystemFont"/>
              </a:rPr>
              <a:t>(Louie, D. A. P., &amp; Liao, S. 2019)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B2F058-648F-9245-CE1A-1A01BC4A56BB}"/>
              </a:ext>
            </a:extLst>
          </p:cNvPr>
          <p:cNvSpPr txBox="1"/>
          <p:nvPr/>
        </p:nvSpPr>
        <p:spPr>
          <a:xfrm>
            <a:off x="902191" y="1246333"/>
            <a:ext cx="61058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82828"/>
                </a:solidFill>
                <a:effectLst/>
                <a:latin typeface="Dreaming Outloud Pro" panose="03050502040302030504" pitchFamily="66" charset="77"/>
                <a:cs typeface="Dreaming Outloud Pro" panose="03050502040302030504" pitchFamily="66" charset="77"/>
              </a:rPr>
              <a:t>Localization of immune cells</a:t>
            </a:r>
          </a:p>
          <a:p>
            <a:r>
              <a:rPr lang="en-US" b="0" i="0" dirty="0">
                <a:solidFill>
                  <a:srgbClr val="282828"/>
                </a:solidFill>
                <a:effectLst/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Cross section of human </a:t>
            </a:r>
            <a:r>
              <a:rPr lang="en-US" dirty="0">
                <a:solidFill>
                  <a:srgbClr val="282828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l</a:t>
            </a:r>
            <a:r>
              <a:rPr lang="en-US" b="0" i="0" dirty="0">
                <a:solidFill>
                  <a:srgbClr val="282828"/>
                </a:solidFill>
                <a:effectLst/>
                <a:latin typeface="Dreaming Outloud Pro" panose="03050502040302030504" pitchFamily="66" charset="77"/>
                <a:cs typeface="Dreaming Outloud Pro" panose="03050502040302030504" pitchFamily="66" charset="77"/>
              </a:rPr>
              <a:t>ymph node</a:t>
            </a:r>
          </a:p>
        </p:txBody>
      </p:sp>
    </p:spTree>
    <p:extLst>
      <p:ext uri="{BB962C8B-B14F-4D97-AF65-F5344CB8AC3E}">
        <p14:creationId xmlns:p14="http://schemas.microsoft.com/office/powerpoint/2010/main" val="37411311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82379-9FCF-36E7-3473-6EA7FFBC8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Correct uneven background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1D909C-65AE-642C-7098-327A64A49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6939" y="1825245"/>
            <a:ext cx="10015494" cy="4001095"/>
          </a:xfrm>
        </p:spPr>
        <p:txBody>
          <a:bodyPr/>
          <a:lstStyle/>
          <a:p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Open image: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cs typeface="Dreaming Outloud Pro" panose="03050502040302030504" pitchFamily="66" charset="77"/>
              </a:rPr>
              <a:t>Image4-TH.tif</a:t>
            </a:r>
          </a:p>
          <a:p>
            <a:endParaRPr lang="en-US" sz="2000" i="1" dirty="0">
              <a:solidFill>
                <a:schemeClr val="tx2">
                  <a:lumMod val="40000"/>
                  <a:lumOff val="60000"/>
                </a:schemeClr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Duplicate your image: </a:t>
            </a: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  <a:cs typeface="Dreaming Outloud Pro" panose="03050502040302030504" pitchFamily="66" charset="77"/>
              </a:rPr>
              <a:t>shift + D</a:t>
            </a:r>
          </a:p>
          <a:p>
            <a:endParaRPr lang="en-US" sz="2000" i="1" dirty="0">
              <a:solidFill>
                <a:schemeClr val="tx2">
                  <a:lumMod val="40000"/>
                  <a:lumOff val="60000"/>
                </a:schemeClr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Filters: </a:t>
            </a: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  <a:cs typeface="Dreaming Outloud Pro" panose="03050502040302030504" pitchFamily="66" charset="77"/>
              </a:rPr>
              <a:t>Process &gt; filters…</a:t>
            </a:r>
          </a:p>
          <a:p>
            <a:endParaRPr lang="en-US" sz="2000" i="1" dirty="0">
              <a:solidFill>
                <a:schemeClr val="tx2">
                  <a:lumMod val="40000"/>
                  <a:lumOff val="60000"/>
                </a:schemeClr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r>
              <a:rPr lang="en-US" sz="2000" b="1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Method</a:t>
            </a:r>
          </a:p>
          <a:p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Choose line tool and </a:t>
            </a:r>
            <a:r>
              <a:rPr lang="en-US" sz="200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draw</a:t>
            </a:r>
            <a:r>
              <a:rPr lang="en-US" sz="2000" spc="-2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</a:t>
            </a:r>
            <a:r>
              <a:rPr lang="en-US" sz="2000" spc="-15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line</a:t>
            </a:r>
            <a:r>
              <a:rPr lang="en-US" sz="2000" spc="-2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across</a:t>
            </a:r>
            <a:r>
              <a:rPr lang="en-US" sz="2000" spc="-2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the</a:t>
            </a:r>
            <a:r>
              <a:rPr lang="en-US" sz="2000" spc="-1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desired</a:t>
            </a:r>
            <a:r>
              <a:rPr lang="en-US" sz="2000" spc="-2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spc="-1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distance </a:t>
            </a:r>
            <a:r>
              <a:rPr lang="en-US" sz="2000" spc="-114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Analyze</a:t>
            </a:r>
            <a:r>
              <a:rPr lang="en-US" sz="2000" spc="-85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›</a:t>
            </a:r>
            <a:r>
              <a:rPr lang="en-US" sz="2000" spc="-65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 </a:t>
            </a:r>
            <a:r>
              <a:rPr lang="en-US" sz="2000" spc="-7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Plot </a:t>
            </a:r>
            <a:r>
              <a:rPr lang="en-US" sz="2000" spc="-45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Profile</a:t>
            </a:r>
            <a:endParaRPr lang="en-US" sz="2000" dirty="0">
              <a:latin typeface="+mj-lt"/>
              <a:cs typeface="Dreaming Outloud Pro" panose="03050502040302030504" pitchFamily="66" charset="77"/>
            </a:endParaRPr>
          </a:p>
          <a:p>
            <a:endParaRPr lang="en-US" sz="2000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Subtract background using rolling ball </a:t>
            </a: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  <a:cs typeface="Dreaming Outloud Pro" panose="03050502040302030504" pitchFamily="66" charset="77"/>
              </a:rPr>
              <a:t>Process &gt; Subtract background..</a:t>
            </a:r>
          </a:p>
          <a:p>
            <a:endParaRPr lang="en-US" sz="2000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Choose line tool and </a:t>
            </a:r>
            <a:r>
              <a:rPr lang="en-US" sz="200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draw</a:t>
            </a:r>
            <a:r>
              <a:rPr lang="en-US" sz="2000" spc="-2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</a:t>
            </a:r>
            <a:r>
              <a:rPr lang="en-US" sz="2000" spc="-15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line</a:t>
            </a:r>
            <a:r>
              <a:rPr lang="en-US" sz="2000" spc="-2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across</a:t>
            </a:r>
            <a:r>
              <a:rPr lang="en-US" sz="2000" spc="-2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the</a:t>
            </a:r>
            <a:r>
              <a:rPr lang="en-US" sz="2000" spc="-1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desired</a:t>
            </a:r>
            <a:r>
              <a:rPr lang="en-US" sz="2000" spc="-2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spc="-1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distance </a:t>
            </a:r>
            <a:r>
              <a:rPr lang="en-US" sz="2000" spc="-114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Analyze</a:t>
            </a:r>
            <a:r>
              <a:rPr lang="en-US" sz="2000" spc="-85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›</a:t>
            </a:r>
            <a:r>
              <a:rPr lang="en-US" sz="2000" spc="-65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 </a:t>
            </a:r>
            <a:r>
              <a:rPr lang="en-US" sz="2000" spc="-7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Plot </a:t>
            </a:r>
            <a:r>
              <a:rPr lang="en-US" sz="2000" spc="-45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Profile</a:t>
            </a:r>
            <a:endParaRPr lang="en-US" sz="2000" i="1" dirty="0">
              <a:solidFill>
                <a:schemeClr val="tx2">
                  <a:lumMod val="40000"/>
                  <a:lumOff val="60000"/>
                </a:schemeClr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endParaRPr lang="en-US" sz="2000" i="1" dirty="0">
              <a:solidFill>
                <a:schemeClr val="tx2">
                  <a:lumMod val="40000"/>
                  <a:lumOff val="60000"/>
                </a:schemeClr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F1B2F8-6879-8E57-5762-DFD8A7901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9664" y="2593793"/>
            <a:ext cx="2353121" cy="133811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C3B70E9-CE7F-1C11-9EAA-55FB890ABA27}"/>
              </a:ext>
            </a:extLst>
          </p:cNvPr>
          <p:cNvSpPr/>
          <p:nvPr/>
        </p:nvSpPr>
        <p:spPr>
          <a:xfrm>
            <a:off x="9829800" y="3597192"/>
            <a:ext cx="457200" cy="4572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75C53A96-7FA0-AB09-A746-9554B3F7B905}"/>
              </a:ext>
            </a:extLst>
          </p:cNvPr>
          <p:cNvSpPr/>
          <p:nvPr/>
        </p:nvSpPr>
        <p:spPr>
          <a:xfrm rot="19010703">
            <a:off x="8137871" y="3572751"/>
            <a:ext cx="5250954" cy="5165987"/>
          </a:xfrm>
          <a:prstGeom prst="arc">
            <a:avLst>
              <a:gd name="adj1" fmla="val 17666901"/>
              <a:gd name="adj2" fmla="val 20203155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 descr="Gymnast: Floor routine outline">
            <a:extLst>
              <a:ext uri="{FF2B5EF4-FFF2-40B4-BE49-F238E27FC236}">
                <a16:creationId xmlns:a16="http://schemas.microsoft.com/office/drawing/2014/main" id="{3250DFC0-E6BD-72A0-F3B6-4773B059A6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400" y="304800"/>
            <a:ext cx="1112355" cy="111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1926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DE92D-7A10-E3CE-ECA9-D56298DC2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39" y="610361"/>
            <a:ext cx="8735695" cy="677108"/>
          </a:xfrm>
        </p:spPr>
        <p:txBody>
          <a:bodyPr/>
          <a:lstStyle/>
          <a:p>
            <a:r>
              <a:rPr lang="en-US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Common steps in image analysis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5DDAF6F-3A0E-F5DC-F4A2-9C7513EE55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55312"/>
              </p:ext>
            </p:extLst>
          </p:nvPr>
        </p:nvGraphicFramePr>
        <p:xfrm>
          <a:off x="787400" y="1246322"/>
          <a:ext cx="10617200" cy="5001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4C6268-D439-DFA4-B711-3835D13213B9}"/>
              </a:ext>
            </a:extLst>
          </p:cNvPr>
          <p:cNvCxnSpPr/>
          <p:nvPr/>
        </p:nvCxnSpPr>
        <p:spPr>
          <a:xfrm>
            <a:off x="3886200" y="2895600"/>
            <a:ext cx="4419600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10AAF89-DB39-2C41-64C3-FEA4EF05F5C7}"/>
              </a:ext>
            </a:extLst>
          </p:cNvPr>
          <p:cNvSpPr txBox="1"/>
          <p:nvPr/>
        </p:nvSpPr>
        <p:spPr>
          <a:xfrm>
            <a:off x="5029200" y="252626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image processing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1541E4-4CCA-D5C8-168F-5797889C5816}"/>
              </a:ext>
            </a:extLst>
          </p:cNvPr>
          <p:cNvCxnSpPr>
            <a:cxnSpLocks/>
          </p:cNvCxnSpPr>
          <p:nvPr/>
        </p:nvCxnSpPr>
        <p:spPr>
          <a:xfrm>
            <a:off x="9448800" y="2895600"/>
            <a:ext cx="1905000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05C9E25-4DEF-17D6-50F1-496E19027DC7}"/>
              </a:ext>
            </a:extLst>
          </p:cNvPr>
          <p:cNvSpPr txBox="1"/>
          <p:nvPr/>
        </p:nvSpPr>
        <p:spPr>
          <a:xfrm>
            <a:off x="9525000" y="252626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Image analysis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1F5B87F9-5A5D-89D0-F10F-A1281B5FD190}"/>
              </a:ext>
            </a:extLst>
          </p:cNvPr>
          <p:cNvSpPr/>
          <p:nvPr/>
        </p:nvSpPr>
        <p:spPr>
          <a:xfrm rot="16200000">
            <a:off x="5758715" y="-193576"/>
            <a:ext cx="677109" cy="10360661"/>
          </a:xfrm>
          <a:prstGeom prst="lef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4BEE40-6CA4-32DD-75E7-4760C9810274}"/>
              </a:ext>
            </a:extLst>
          </p:cNvPr>
          <p:cNvSpPr txBox="1"/>
          <p:nvPr/>
        </p:nvSpPr>
        <p:spPr>
          <a:xfrm>
            <a:off x="3505200" y="5486400"/>
            <a:ext cx="6323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23232"/>
                </a:solidFill>
                <a:effectLst/>
                <a:latin typeface="Dreaming Outloud Pro" panose="03050502040302030504" pitchFamily="66" charset="77"/>
                <a:cs typeface="Dreaming Outloud Pro" panose="03050502040302030504" pitchFamily="66" charset="77"/>
              </a:rPr>
              <a:t>Extraction of useful information from microscopy images</a:t>
            </a:r>
            <a:endParaRPr lang="en-US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993074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/>
              <a:t>Line</a:t>
            </a:r>
            <a:r>
              <a:rPr lang="en-US" spc="-114" dirty="0"/>
              <a:t> </a:t>
            </a:r>
            <a:r>
              <a:rPr lang="en-US" spc="-35" dirty="0"/>
              <a:t>measurement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916938" y="1306321"/>
            <a:ext cx="9751062" cy="5195012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lang="en-US" sz="2000" spc="-8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To</a:t>
            </a:r>
            <a:r>
              <a:rPr lang="en-US" sz="2000" spc="-15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measure</a:t>
            </a:r>
            <a:r>
              <a:rPr lang="en-US" sz="2000" spc="-1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</a:t>
            </a:r>
            <a:r>
              <a:rPr lang="en-US" sz="2000" spc="-15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distance</a:t>
            </a:r>
            <a:r>
              <a:rPr lang="en-US" sz="2000" spc="-15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in</a:t>
            </a:r>
            <a:r>
              <a:rPr lang="en-US" sz="2000" spc="-15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ImageJ,</a:t>
            </a:r>
            <a:r>
              <a:rPr lang="en-US" sz="2000" spc="-1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you</a:t>
            </a:r>
            <a:r>
              <a:rPr lang="en-US" sz="2000" spc="-15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can</a:t>
            </a:r>
            <a:r>
              <a:rPr lang="en-US" sz="2000" spc="-1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use</a:t>
            </a:r>
            <a:r>
              <a:rPr lang="en-US" sz="2000" spc="-15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the</a:t>
            </a:r>
            <a:r>
              <a:rPr lang="en-US" sz="2000" spc="-5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straight-line</a:t>
            </a:r>
            <a:r>
              <a:rPr lang="en-US" sz="2000" spc="-15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spc="-1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tool. </a:t>
            </a:r>
            <a:r>
              <a:rPr lang="en-US" sz="200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Make</a:t>
            </a:r>
            <a:r>
              <a:rPr lang="en-US" sz="2000" spc="-1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sure</a:t>
            </a:r>
            <a:r>
              <a:rPr lang="en-US" sz="2000" spc="-1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that</a:t>
            </a:r>
            <a:r>
              <a:rPr lang="en-US" sz="2000" spc="-1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your</a:t>
            </a:r>
            <a:r>
              <a:rPr lang="en-US" sz="2000" spc="-2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image</a:t>
            </a:r>
            <a:r>
              <a:rPr lang="en-US" sz="2000" spc="-15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is</a:t>
            </a:r>
            <a:r>
              <a:rPr lang="en-US" sz="2000" spc="-1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correctly</a:t>
            </a:r>
            <a:r>
              <a:rPr lang="en-US" sz="2000" spc="-1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calibrated</a:t>
            </a:r>
            <a:r>
              <a:rPr lang="en-US" sz="2000" spc="-2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spc="-1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first.</a:t>
            </a: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lang="en-US" sz="2000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AutoNum type="arabicPeriod"/>
              <a:tabLst>
                <a:tab pos="241300" algn="l"/>
              </a:tabLst>
            </a:pPr>
            <a:r>
              <a:rPr lang="en-US" sz="200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Open</a:t>
            </a:r>
            <a:r>
              <a:rPr lang="en-US" sz="2000" spc="4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image</a:t>
            </a:r>
            <a:r>
              <a:rPr lang="en-US" sz="2000" spc="35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spc="35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cs typeface="Dreaming Outloud Pro" panose="03050502040302030504" pitchFamily="66" charset="77"/>
              </a:rPr>
              <a:t>Image5-</a:t>
            </a:r>
            <a:r>
              <a:rPr lang="en-US" sz="2000" spc="-1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cs typeface="Dreaming Outloud Pro" panose="03050502040302030504" pitchFamily="66" charset="77"/>
              </a:rPr>
              <a:t>nuclei-high-contrast</a:t>
            </a:r>
          </a:p>
          <a:p>
            <a:pPr marL="241300" indent="-228600">
              <a:lnSpc>
                <a:spcPct val="100000"/>
              </a:lnSpc>
              <a:spcBef>
                <a:spcPts val="1725"/>
              </a:spcBef>
              <a:buAutoNum type="arabicPeriod"/>
              <a:tabLst>
                <a:tab pos="241300" algn="l"/>
              </a:tabLst>
            </a:pPr>
            <a:r>
              <a:rPr lang="en-US" sz="200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Select</a:t>
            </a:r>
            <a:r>
              <a:rPr lang="en-US" sz="2000" spc="-5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the</a:t>
            </a:r>
            <a:r>
              <a:rPr lang="en-US" sz="2000" spc="-5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straight-line</a:t>
            </a:r>
            <a:r>
              <a:rPr lang="en-US" sz="2000" spc="-1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spc="-2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tool:</a:t>
            </a:r>
          </a:p>
          <a:p>
            <a:pPr marL="241300" indent="-228600">
              <a:lnSpc>
                <a:spcPct val="100000"/>
              </a:lnSpc>
              <a:spcBef>
                <a:spcPts val="1730"/>
              </a:spcBef>
              <a:buAutoNum type="arabicPeriod"/>
              <a:tabLst>
                <a:tab pos="241300" algn="l"/>
              </a:tabLst>
            </a:pPr>
            <a:r>
              <a:rPr lang="en-US" sz="200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Draw</a:t>
            </a:r>
            <a:r>
              <a:rPr lang="en-US" sz="2000" spc="-2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</a:t>
            </a:r>
            <a:r>
              <a:rPr lang="en-US" sz="2000" spc="-15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line</a:t>
            </a:r>
            <a:r>
              <a:rPr lang="en-US" sz="2000" spc="-2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across</a:t>
            </a:r>
            <a:r>
              <a:rPr lang="en-US" sz="2000" spc="-2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the</a:t>
            </a:r>
            <a:r>
              <a:rPr lang="en-US" sz="2000" spc="-1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desired</a:t>
            </a:r>
            <a:r>
              <a:rPr lang="en-US" sz="2000" spc="-2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spc="-1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distance</a:t>
            </a:r>
          </a:p>
          <a:p>
            <a:pPr>
              <a:lnSpc>
                <a:spcPct val="100000"/>
              </a:lnSpc>
              <a:spcBef>
                <a:spcPts val="20"/>
              </a:spcBef>
              <a:buFont typeface="Arial"/>
              <a:buAutoNum type="arabicPeriod"/>
            </a:pPr>
            <a:endParaRPr lang="en-US" sz="2000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pPr marL="241300" marR="31115" indent="-228600">
              <a:lnSpc>
                <a:spcPts val="1939"/>
              </a:lnSpc>
              <a:buAutoNum type="arabicPeriod"/>
              <a:tabLst>
                <a:tab pos="241300" algn="l"/>
              </a:tabLst>
            </a:pPr>
            <a:r>
              <a:rPr lang="en-US" sz="200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Read</a:t>
            </a:r>
            <a:r>
              <a:rPr lang="en-US" sz="2000" spc="-4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the</a:t>
            </a:r>
            <a:r>
              <a:rPr lang="en-US" sz="2000" spc="-2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length</a:t>
            </a:r>
            <a:r>
              <a:rPr lang="en-US" sz="2000" spc="-25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of</a:t>
            </a:r>
            <a:r>
              <a:rPr lang="en-US" sz="2000" spc="-25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the</a:t>
            </a:r>
            <a:r>
              <a:rPr lang="en-US" sz="2000" spc="-2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line</a:t>
            </a:r>
            <a:r>
              <a:rPr lang="en-US" sz="2000" spc="-3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below</a:t>
            </a:r>
            <a:r>
              <a:rPr lang="en-US" sz="2000" spc="-25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to</a:t>
            </a:r>
            <a:r>
              <a:rPr lang="en-US" sz="2000" spc="-2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ImageJ</a:t>
            </a:r>
            <a:r>
              <a:rPr lang="en-US" sz="2000" spc="-15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spc="-1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toolbar.</a:t>
            </a:r>
            <a:r>
              <a:rPr lang="en-US" sz="2000" spc="-6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spc="-25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You</a:t>
            </a:r>
            <a:r>
              <a:rPr lang="en-US" sz="2000" spc="-2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can</a:t>
            </a:r>
            <a:r>
              <a:rPr lang="en-US" sz="2000" spc="-25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spc="-2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also </a:t>
            </a:r>
            <a:r>
              <a:rPr lang="en-US" sz="200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read</a:t>
            </a:r>
            <a:r>
              <a:rPr lang="en-US" sz="2000" spc="-25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the</a:t>
            </a:r>
            <a:r>
              <a:rPr lang="en-US" sz="2000" spc="-15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last</a:t>
            </a:r>
            <a:r>
              <a:rPr lang="en-US" sz="2000" spc="-15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coordinate</a:t>
            </a:r>
            <a:r>
              <a:rPr lang="en-US" sz="2000" spc="-15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of</a:t>
            </a:r>
            <a:r>
              <a:rPr lang="en-US" sz="2000" spc="-15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the</a:t>
            </a:r>
            <a:r>
              <a:rPr lang="en-US" sz="2000" spc="-15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line</a:t>
            </a:r>
            <a:r>
              <a:rPr lang="en-US" sz="2000" spc="-2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as</a:t>
            </a:r>
            <a:r>
              <a:rPr lang="en-US" sz="2000" spc="-15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well</a:t>
            </a:r>
            <a:r>
              <a:rPr lang="en-US" sz="2000" spc="-15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as</a:t>
            </a:r>
            <a:r>
              <a:rPr lang="en-US" sz="2000" spc="-15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the</a:t>
            </a:r>
            <a:r>
              <a:rPr lang="en-US" sz="2000" spc="-1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angle</a:t>
            </a:r>
            <a:r>
              <a:rPr lang="en-US" sz="2000" spc="-15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from</a:t>
            </a:r>
            <a:r>
              <a:rPr lang="en-US" sz="2000" spc="-1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spc="-25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the </a:t>
            </a:r>
            <a:r>
              <a:rPr lang="en-US" sz="200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same </a:t>
            </a:r>
            <a:r>
              <a:rPr lang="en-US" sz="2000" spc="-10" dirty="0">
                <a:solidFill>
                  <a:srgbClr val="00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place. To print the length, press m (measure)</a:t>
            </a:r>
          </a:p>
          <a:p>
            <a:pPr marL="241300" marR="31115" indent="-228600">
              <a:lnSpc>
                <a:spcPts val="1939"/>
              </a:lnSpc>
              <a:buAutoNum type="arabicPeriod"/>
              <a:tabLst>
                <a:tab pos="241300" algn="l"/>
              </a:tabLst>
            </a:pPr>
            <a:endParaRPr lang="en-US" sz="2000" spc="-10" dirty="0">
              <a:solidFill>
                <a:srgbClr val="000000"/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pPr marL="241300" marR="31115" indent="-228600">
              <a:lnSpc>
                <a:spcPts val="1939"/>
              </a:lnSpc>
              <a:buFontTx/>
              <a:buAutoNum type="arabicPeriod"/>
              <a:tabLst>
                <a:tab pos="241300" algn="l"/>
              </a:tabLst>
            </a:pPr>
            <a:r>
              <a:rPr lang="en-US" sz="2000" spc="-8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To</a:t>
            </a:r>
            <a:r>
              <a:rPr lang="en-US" sz="2000" spc="-3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analyze</a:t>
            </a:r>
            <a:r>
              <a:rPr lang="en-US" sz="2000" spc="-3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the</a:t>
            </a:r>
            <a:r>
              <a:rPr lang="en-US" sz="2000" spc="-2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line</a:t>
            </a:r>
            <a:r>
              <a:rPr lang="en-US" sz="2000" spc="-2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profile: </a:t>
            </a:r>
            <a:r>
              <a:rPr lang="en-US" sz="2000" spc="-114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Analyze</a:t>
            </a:r>
            <a:r>
              <a:rPr lang="en-US" sz="2000" spc="-85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›</a:t>
            </a:r>
            <a:r>
              <a:rPr lang="en-US" sz="2000" spc="-65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 </a:t>
            </a:r>
            <a:r>
              <a:rPr lang="en-US" sz="2000" spc="-7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Plot </a:t>
            </a:r>
            <a:r>
              <a:rPr lang="en-US" sz="2000" spc="-45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Profile</a:t>
            </a:r>
          </a:p>
          <a:p>
            <a:pPr marL="241300" marR="31115" indent="-228600">
              <a:lnSpc>
                <a:spcPts val="1939"/>
              </a:lnSpc>
              <a:buFontTx/>
              <a:buAutoNum type="arabicPeriod"/>
              <a:tabLst>
                <a:tab pos="241300" algn="l"/>
              </a:tabLst>
            </a:pPr>
            <a:endParaRPr lang="en-US" sz="2000" i="1" spc="-45" dirty="0">
              <a:solidFill>
                <a:srgbClr val="8FAADC"/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pPr marL="241300" marR="31115" indent="-228600">
              <a:lnSpc>
                <a:spcPts val="1939"/>
              </a:lnSpc>
              <a:buFontTx/>
              <a:buAutoNum type="arabicPeriod"/>
              <a:tabLst>
                <a:tab pos="241300" algn="l"/>
              </a:tabLst>
            </a:pPr>
            <a:r>
              <a:rPr lang="en-US" sz="2000" spc="-4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Try hitting live button, you can anow move the line</a:t>
            </a:r>
          </a:p>
          <a:p>
            <a:pPr marL="241300" marR="31115" indent="-228600">
              <a:lnSpc>
                <a:spcPts val="1939"/>
              </a:lnSpc>
              <a:buFontTx/>
              <a:buAutoNum type="arabicPeriod"/>
              <a:tabLst>
                <a:tab pos="241300" algn="l"/>
              </a:tabLst>
            </a:pPr>
            <a:endParaRPr lang="en-US" sz="2000" spc="-45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pPr marL="241300" marR="31115" indent="-228600">
              <a:lnSpc>
                <a:spcPts val="1939"/>
              </a:lnSpc>
              <a:buFontTx/>
              <a:buAutoNum type="arabicPeriod"/>
              <a:tabLst>
                <a:tab pos="241300" algn="l"/>
              </a:tabLst>
            </a:pPr>
            <a:r>
              <a:rPr lang="en-US" sz="2000" spc="-4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To print the line profile press </a:t>
            </a:r>
            <a:endParaRPr lang="en-US" sz="2000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pPr marL="12700" marR="31115">
              <a:lnSpc>
                <a:spcPts val="1939"/>
              </a:lnSpc>
              <a:tabLst>
                <a:tab pos="241300" algn="l"/>
              </a:tabLst>
            </a:pPr>
            <a:endParaRPr lang="en-US" sz="2000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pPr marL="12700" marR="31115">
              <a:lnSpc>
                <a:spcPts val="1939"/>
              </a:lnSpc>
              <a:tabLst>
                <a:tab pos="241300" algn="l"/>
              </a:tabLst>
            </a:pPr>
            <a:endParaRPr lang="en-US" sz="2000" spc="-10" dirty="0">
              <a:solidFill>
                <a:srgbClr val="000000"/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12046" y="2514600"/>
            <a:ext cx="486156" cy="495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5C5E745-1AB7-8D65-22A1-0B7F350F6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7200" y="5571732"/>
            <a:ext cx="843844" cy="495300"/>
          </a:xfrm>
          <a:prstGeom prst="rect">
            <a:avLst/>
          </a:prstGeom>
        </p:spPr>
      </p:pic>
      <p:pic>
        <p:nvPicPr>
          <p:cNvPr id="4" name="Graphic 3" descr="Gymnast: Floor routine outline">
            <a:extLst>
              <a:ext uri="{FF2B5EF4-FFF2-40B4-BE49-F238E27FC236}">
                <a16:creationId xmlns:a16="http://schemas.microsoft.com/office/drawing/2014/main" id="{E874073E-81FB-F3E5-5DC9-4ED6CB972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400" y="304800"/>
            <a:ext cx="1112355" cy="111235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Basic</a:t>
            </a:r>
            <a:r>
              <a:rPr lang="en-US" spc="-15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pc="-3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measurements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7898" y="1764216"/>
            <a:ext cx="5795645" cy="271869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spcBef>
                <a:spcPts val="100"/>
              </a:spcBef>
              <a:buFontTx/>
              <a:buChar char="•"/>
              <a:tabLst>
                <a:tab pos="240665" algn="l"/>
                <a:tab pos="241300" algn="l"/>
              </a:tabLst>
            </a:pP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Select</a:t>
            </a:r>
            <a:r>
              <a:rPr lang="en-US" sz="2000" spc="-1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measurements </a:t>
            </a:r>
            <a:r>
              <a:rPr lang="en-US" sz="200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Analyze</a:t>
            </a:r>
            <a:r>
              <a:rPr lang="en-US" sz="2000" spc="-25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›</a:t>
            </a:r>
            <a:r>
              <a:rPr lang="en-US" sz="2000" spc="-1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Set</a:t>
            </a:r>
            <a:r>
              <a:rPr lang="en-US" sz="2000" spc="-5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 </a:t>
            </a:r>
            <a:r>
              <a:rPr lang="en-US" sz="2000" spc="-1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Measurements...</a:t>
            </a:r>
          </a:p>
          <a:p>
            <a:pPr marL="240665" indent="-227965">
              <a:spcBef>
                <a:spcPts val="91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000" b="1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Size</a:t>
            </a:r>
            <a:r>
              <a:rPr lang="en-US" sz="2000" b="1" spc="-4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b="1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-</a:t>
            </a:r>
            <a:r>
              <a:rPr lang="en-US" sz="2000" b="1" spc="-1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area,</a:t>
            </a:r>
            <a:r>
              <a:rPr lang="en-US" sz="2000" spc="-2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centroid,</a:t>
            </a:r>
            <a:r>
              <a:rPr lang="en-US" sz="2000" spc="-2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perimeter,</a:t>
            </a:r>
            <a:r>
              <a:rPr lang="en-US" sz="2000" spc="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 err="1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Feret</a:t>
            </a:r>
            <a:r>
              <a:rPr lang="en-US" sz="2000" spc="-2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&amp;</a:t>
            </a:r>
            <a:r>
              <a:rPr lang="en-US" sz="2000" spc="-2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“shape</a:t>
            </a:r>
            <a:r>
              <a:rPr lang="en-US" sz="2000" spc="-2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descriptors” (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Circularity, Aspect Ratio, Roundness, Solidity)</a:t>
            </a:r>
          </a:p>
          <a:p>
            <a:pPr marL="240665" indent="-227965">
              <a:lnSpc>
                <a:spcPct val="100000"/>
              </a:lnSpc>
              <a:spcBef>
                <a:spcPts val="81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lang="en-US" sz="2000" b="1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Content</a:t>
            </a:r>
            <a:r>
              <a:rPr lang="en-US" sz="2000" b="1" spc="-3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b="1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-</a:t>
            </a:r>
            <a:r>
              <a:rPr lang="en-US" sz="2000" b="1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(gray</a:t>
            </a:r>
            <a:r>
              <a:rPr lang="en-US" sz="20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values)</a:t>
            </a:r>
            <a:r>
              <a:rPr lang="en-US" sz="2000" b="1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:</a:t>
            </a:r>
            <a:r>
              <a:rPr lang="en-US" sz="2000" b="1" spc="-2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mean,</a:t>
            </a:r>
            <a:r>
              <a:rPr lang="en-US" sz="2000" spc="-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spc="-10" dirty="0" err="1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stdDev</a:t>
            </a:r>
            <a:r>
              <a:rPr lang="en-US" sz="20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,</a:t>
            </a:r>
            <a:r>
              <a:rPr lang="en-US" sz="2000" spc="-2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 err="1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minMax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,</a:t>
            </a:r>
            <a:r>
              <a:rPr lang="en-US" sz="20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mode…</a:t>
            </a:r>
            <a:endParaRPr lang="en-US" sz="2000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pPr marL="240665" indent="-227965">
              <a:spcBef>
                <a:spcPts val="100"/>
              </a:spcBef>
              <a:buFontTx/>
              <a:buChar char="•"/>
              <a:tabLst>
                <a:tab pos="240665" algn="l"/>
                <a:tab pos="241300" algn="l"/>
              </a:tabLst>
            </a:pPr>
            <a:endParaRPr lang="en-US" sz="2000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pPr marL="240665" indent="-227965">
              <a:lnSpc>
                <a:spcPct val="100000"/>
              </a:lnSpc>
              <a:spcBef>
                <a:spcPts val="100"/>
              </a:spcBef>
              <a:buChar char="•"/>
              <a:tabLst>
                <a:tab pos="240665" algn="l"/>
                <a:tab pos="241300" algn="l"/>
              </a:tabLst>
            </a:pPr>
            <a:endParaRPr lang="en-US" sz="2000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288530" y="224790"/>
            <a:ext cx="4618990" cy="6408420"/>
            <a:chOff x="7288530" y="224790"/>
            <a:chExt cx="4618990" cy="640842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88530" y="224790"/>
              <a:ext cx="4618482" cy="640842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0562463" y="5579744"/>
              <a:ext cx="773430" cy="654050"/>
            </a:xfrm>
            <a:custGeom>
              <a:avLst/>
              <a:gdLst/>
              <a:ahLst/>
              <a:cxnLst/>
              <a:rect l="l" t="t" r="r" b="b"/>
              <a:pathLst>
                <a:path w="773429" h="654050">
                  <a:moveTo>
                    <a:pt x="0" y="326897"/>
                  </a:moveTo>
                  <a:lnTo>
                    <a:pt x="3529" y="282539"/>
                  </a:lnTo>
                  <a:lnTo>
                    <a:pt x="13811" y="239994"/>
                  </a:lnTo>
                  <a:lnTo>
                    <a:pt x="30384" y="199653"/>
                  </a:lnTo>
                  <a:lnTo>
                    <a:pt x="52789" y="161905"/>
                  </a:lnTo>
                  <a:lnTo>
                    <a:pt x="80565" y="127139"/>
                  </a:lnTo>
                  <a:lnTo>
                    <a:pt x="113252" y="95745"/>
                  </a:lnTo>
                  <a:lnTo>
                    <a:pt x="150389" y="68112"/>
                  </a:lnTo>
                  <a:lnTo>
                    <a:pt x="191516" y="44630"/>
                  </a:lnTo>
                  <a:lnTo>
                    <a:pt x="236172" y="25688"/>
                  </a:lnTo>
                  <a:lnTo>
                    <a:pt x="283897" y="11676"/>
                  </a:lnTo>
                  <a:lnTo>
                    <a:pt x="334232" y="2984"/>
                  </a:lnTo>
                  <a:lnTo>
                    <a:pt x="386714" y="0"/>
                  </a:lnTo>
                  <a:lnTo>
                    <a:pt x="439197" y="2984"/>
                  </a:lnTo>
                  <a:lnTo>
                    <a:pt x="489532" y="11676"/>
                  </a:lnTo>
                  <a:lnTo>
                    <a:pt x="537257" y="25688"/>
                  </a:lnTo>
                  <a:lnTo>
                    <a:pt x="581914" y="44630"/>
                  </a:lnTo>
                  <a:lnTo>
                    <a:pt x="623040" y="68112"/>
                  </a:lnTo>
                  <a:lnTo>
                    <a:pt x="660177" y="95745"/>
                  </a:lnTo>
                  <a:lnTo>
                    <a:pt x="692864" y="127139"/>
                  </a:lnTo>
                  <a:lnTo>
                    <a:pt x="720640" y="161905"/>
                  </a:lnTo>
                  <a:lnTo>
                    <a:pt x="743045" y="199653"/>
                  </a:lnTo>
                  <a:lnTo>
                    <a:pt x="759618" y="239994"/>
                  </a:lnTo>
                  <a:lnTo>
                    <a:pt x="769900" y="282539"/>
                  </a:lnTo>
                  <a:lnTo>
                    <a:pt x="773429" y="326897"/>
                  </a:lnTo>
                  <a:lnTo>
                    <a:pt x="769900" y="371256"/>
                  </a:lnTo>
                  <a:lnTo>
                    <a:pt x="759618" y="413801"/>
                  </a:lnTo>
                  <a:lnTo>
                    <a:pt x="743045" y="454142"/>
                  </a:lnTo>
                  <a:lnTo>
                    <a:pt x="720640" y="491890"/>
                  </a:lnTo>
                  <a:lnTo>
                    <a:pt x="692864" y="526656"/>
                  </a:lnTo>
                  <a:lnTo>
                    <a:pt x="660177" y="558050"/>
                  </a:lnTo>
                  <a:lnTo>
                    <a:pt x="623040" y="585683"/>
                  </a:lnTo>
                  <a:lnTo>
                    <a:pt x="581913" y="609165"/>
                  </a:lnTo>
                  <a:lnTo>
                    <a:pt x="537257" y="628107"/>
                  </a:lnTo>
                  <a:lnTo>
                    <a:pt x="489532" y="642119"/>
                  </a:lnTo>
                  <a:lnTo>
                    <a:pt x="439197" y="650811"/>
                  </a:lnTo>
                  <a:lnTo>
                    <a:pt x="386714" y="653795"/>
                  </a:lnTo>
                  <a:lnTo>
                    <a:pt x="334232" y="650811"/>
                  </a:lnTo>
                  <a:lnTo>
                    <a:pt x="283897" y="642119"/>
                  </a:lnTo>
                  <a:lnTo>
                    <a:pt x="236172" y="628107"/>
                  </a:lnTo>
                  <a:lnTo>
                    <a:pt x="191515" y="609165"/>
                  </a:lnTo>
                  <a:lnTo>
                    <a:pt x="150389" y="585683"/>
                  </a:lnTo>
                  <a:lnTo>
                    <a:pt x="113252" y="558050"/>
                  </a:lnTo>
                  <a:lnTo>
                    <a:pt x="80565" y="526656"/>
                  </a:lnTo>
                  <a:lnTo>
                    <a:pt x="52789" y="491890"/>
                  </a:lnTo>
                  <a:lnTo>
                    <a:pt x="30384" y="454142"/>
                  </a:lnTo>
                  <a:lnTo>
                    <a:pt x="13811" y="413801"/>
                  </a:lnTo>
                  <a:lnTo>
                    <a:pt x="3529" y="371256"/>
                  </a:lnTo>
                  <a:lnTo>
                    <a:pt x="0" y="326897"/>
                  </a:lnTo>
                  <a:close/>
                </a:path>
              </a:pathLst>
            </a:custGeom>
            <a:ln w="5715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 lang="en-US" dirty="0"/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30" dirty="0"/>
              <a:t>Intensity</a:t>
            </a:r>
            <a:r>
              <a:rPr lang="en-US" spc="-165" dirty="0"/>
              <a:t> </a:t>
            </a:r>
            <a:r>
              <a:rPr lang="en-US" spc="-30" dirty="0"/>
              <a:t>measurements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8" y="1793239"/>
            <a:ext cx="9141461" cy="3282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0"/>
              </a:spcBef>
              <a:tabLst>
                <a:tab pos="241300" algn="l"/>
              </a:tabLst>
            </a:pP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Set</a:t>
            </a:r>
            <a:r>
              <a:rPr lang="en-US" sz="2000" spc="-6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the</a:t>
            </a:r>
            <a:r>
              <a:rPr lang="en-US" sz="2000" spc="-4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following</a:t>
            </a:r>
            <a:r>
              <a:rPr lang="en-US" sz="2000" spc="-5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measurements: </a:t>
            </a:r>
            <a:r>
              <a:rPr lang="en-US" sz="200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Analyze</a:t>
            </a:r>
            <a:r>
              <a:rPr lang="en-US" sz="2000" spc="-25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› Set </a:t>
            </a:r>
            <a:r>
              <a:rPr lang="en-US" sz="2000" spc="-1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Measurements...</a:t>
            </a:r>
          </a:p>
          <a:p>
            <a:pPr marL="12700" lvl="8">
              <a:lnSpc>
                <a:spcPct val="150000"/>
              </a:lnSpc>
              <a:spcBef>
                <a:spcPts val="100"/>
              </a:spcBef>
              <a:tabLst>
                <a:tab pos="241300" algn="l"/>
              </a:tabLst>
            </a:pPr>
            <a:r>
              <a:rPr lang="en-US" sz="2000" i="1" spc="-10" dirty="0">
                <a:solidFill>
                  <a:srgbClr val="8FAADC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		</a:t>
            </a:r>
            <a:r>
              <a:rPr lang="en-US" sz="2000" i="1" spc="-10" dirty="0">
                <a:solidFill>
                  <a:schemeClr val="tx1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- </a:t>
            </a:r>
            <a:r>
              <a:rPr lang="en-US" sz="2000" spc="-20" dirty="0">
                <a:solidFill>
                  <a:schemeClr val="tx1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Area</a:t>
            </a:r>
          </a:p>
          <a:p>
            <a:pPr marL="12700" lvl="8">
              <a:lnSpc>
                <a:spcPct val="150000"/>
              </a:lnSpc>
              <a:spcBef>
                <a:spcPts val="100"/>
              </a:spcBef>
              <a:tabLst>
                <a:tab pos="241300" algn="l"/>
              </a:tabLst>
            </a:pPr>
            <a:r>
              <a:rPr lang="en-US" sz="2000" spc="-2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		-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Shape</a:t>
            </a:r>
            <a:r>
              <a:rPr lang="en-US" sz="20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descriptors</a:t>
            </a:r>
          </a:p>
          <a:p>
            <a:pPr marL="12700" lvl="8">
              <a:lnSpc>
                <a:spcPct val="150000"/>
              </a:lnSpc>
              <a:spcBef>
                <a:spcPts val="100"/>
              </a:spcBef>
              <a:tabLst>
                <a:tab pos="241300" algn="l"/>
              </a:tabLst>
            </a:pPr>
            <a:r>
              <a:rPr lang="en-US" sz="20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		-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Mean</a:t>
            </a:r>
            <a:r>
              <a:rPr lang="en-US" sz="2000" spc="-6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gray</a:t>
            </a:r>
            <a:r>
              <a:rPr lang="en-US" sz="2000" spc="-6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value</a:t>
            </a:r>
          </a:p>
          <a:p>
            <a:pPr marL="12700" lvl="8">
              <a:lnSpc>
                <a:spcPct val="150000"/>
              </a:lnSpc>
              <a:spcBef>
                <a:spcPts val="100"/>
              </a:spcBef>
              <a:tabLst>
                <a:tab pos="241300" algn="l"/>
              </a:tabLst>
            </a:pP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Open</a:t>
            </a:r>
            <a:r>
              <a:rPr lang="en-US" sz="2000" spc="-3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images:</a:t>
            </a:r>
            <a:r>
              <a:rPr lang="en-US" sz="2000" spc="-3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spc="-3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cs typeface="Dreaming Outloud Pro" panose="03050502040302030504" pitchFamily="66" charset="77"/>
              </a:rPr>
              <a:t>Image5-</a:t>
            </a:r>
            <a:r>
              <a:rPr lang="en-US" sz="2000" spc="-1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cs typeface="Dreaming Outloud Pro" panose="03050502040302030504" pitchFamily="66" charset="77"/>
              </a:rPr>
              <a:t>nuclei-high-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cs typeface="Dreaming Outloud Pro" panose="03050502040302030504" pitchFamily="66" charset="77"/>
              </a:rPr>
              <a:t>contrast</a:t>
            </a:r>
            <a:r>
              <a:rPr lang="en-US" sz="2000" spc="-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and</a:t>
            </a:r>
            <a:r>
              <a:rPr lang="en-US" sz="2000" spc="-1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spc="-15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cs typeface="Dreaming Outloud Pro" panose="03050502040302030504" pitchFamily="66" charset="77"/>
              </a:rPr>
              <a:t>Image6-</a:t>
            </a:r>
            <a:r>
              <a:rPr lang="en-US" sz="2000" spc="-1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cs typeface="Dreaming Outloud Pro" panose="03050502040302030504" pitchFamily="66" charset="77"/>
              </a:rPr>
              <a:t>nuclei-low-contrast</a:t>
            </a:r>
          </a:p>
          <a:p>
            <a:pPr marL="12700" lvl="8">
              <a:lnSpc>
                <a:spcPct val="150000"/>
              </a:lnSpc>
              <a:spcBef>
                <a:spcPts val="100"/>
              </a:spcBef>
              <a:tabLst>
                <a:tab pos="241300" algn="l"/>
              </a:tabLst>
            </a:pP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Select</a:t>
            </a:r>
            <a:r>
              <a:rPr lang="en-US" sz="2000" spc="-3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images</a:t>
            </a:r>
            <a:r>
              <a:rPr lang="en-US" sz="2000" spc="-3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and</a:t>
            </a:r>
            <a:r>
              <a:rPr lang="en-US" sz="2000" spc="-2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measure</a:t>
            </a:r>
            <a:r>
              <a:rPr lang="en-US" sz="2000" spc="-2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one</a:t>
            </a:r>
            <a:r>
              <a:rPr lang="en-US" sz="2000" spc="-3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by</a:t>
            </a:r>
            <a:r>
              <a:rPr lang="en-US" sz="2000" spc="-2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spc="-2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one </a:t>
            </a:r>
            <a:r>
              <a:rPr lang="en-US" sz="200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Analyze</a:t>
            </a:r>
            <a:r>
              <a:rPr lang="en-US" sz="2000" spc="-3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› Measure</a:t>
            </a:r>
            <a:r>
              <a:rPr lang="en-US" sz="2000" spc="-15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(or </a:t>
            </a:r>
            <a:r>
              <a:rPr lang="en-US" sz="2000" spc="-10" dirty="0" err="1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ctrlM</a:t>
            </a:r>
            <a:r>
              <a:rPr lang="en-US" sz="2000" spc="-1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)</a:t>
            </a:r>
            <a:endParaRPr lang="en-US" sz="2000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pPr marL="12700" lvl="8">
              <a:lnSpc>
                <a:spcPct val="150000"/>
              </a:lnSpc>
              <a:spcBef>
                <a:spcPts val="100"/>
              </a:spcBef>
              <a:tabLst>
                <a:tab pos="241300" algn="l"/>
              </a:tabLst>
            </a:pPr>
            <a:endParaRPr lang="en-US" sz="2000" i="1" dirty="0">
              <a:solidFill>
                <a:schemeClr val="accent1">
                  <a:lumMod val="60000"/>
                  <a:lumOff val="40000"/>
                </a:schemeClr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86000" y="5794884"/>
            <a:ext cx="548830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1300" algn="l"/>
              </a:tabLst>
            </a:pPr>
            <a:r>
              <a:rPr lang="en-US" sz="2800" dirty="0">
                <a:solidFill>
                  <a:schemeClr val="accent3"/>
                </a:solidFill>
                <a:latin typeface="Calibri"/>
                <a:cs typeface="Calibri"/>
              </a:rPr>
              <a:t>What</a:t>
            </a:r>
            <a:r>
              <a:rPr lang="en-US" sz="2800" spc="-45" dirty="0">
                <a:solidFill>
                  <a:schemeClr val="accent3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chemeClr val="accent3"/>
                </a:solidFill>
                <a:latin typeface="Calibri"/>
                <a:cs typeface="Calibri"/>
              </a:rPr>
              <a:t>can</a:t>
            </a:r>
            <a:r>
              <a:rPr lang="en-US" sz="2800" spc="-30" dirty="0">
                <a:solidFill>
                  <a:schemeClr val="accent3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chemeClr val="accent3"/>
                </a:solidFill>
                <a:latin typeface="Calibri"/>
                <a:cs typeface="Calibri"/>
              </a:rPr>
              <a:t>you</a:t>
            </a:r>
            <a:r>
              <a:rPr lang="en-US" sz="2800" spc="-35" dirty="0">
                <a:solidFill>
                  <a:schemeClr val="accent3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chemeClr val="accent3"/>
                </a:solidFill>
                <a:latin typeface="Calibri"/>
                <a:cs typeface="Calibri"/>
              </a:rPr>
              <a:t>say</a:t>
            </a:r>
            <a:r>
              <a:rPr lang="en-US" sz="2800" spc="-30" dirty="0">
                <a:solidFill>
                  <a:schemeClr val="accent3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chemeClr val="accent3"/>
                </a:solidFill>
                <a:latin typeface="Calibri"/>
                <a:cs typeface="Calibri"/>
              </a:rPr>
              <a:t>about</a:t>
            </a:r>
            <a:r>
              <a:rPr lang="en-US" sz="2800" spc="-30" dirty="0">
                <a:solidFill>
                  <a:schemeClr val="accent3"/>
                </a:solidFill>
                <a:latin typeface="Calibri"/>
                <a:cs typeface="Calibri"/>
              </a:rPr>
              <a:t> </a:t>
            </a:r>
            <a:r>
              <a:rPr lang="en-US" sz="2800" dirty="0">
                <a:solidFill>
                  <a:schemeClr val="accent3"/>
                </a:solidFill>
                <a:latin typeface="Calibri"/>
                <a:cs typeface="Calibri"/>
              </a:rPr>
              <a:t>the</a:t>
            </a:r>
            <a:r>
              <a:rPr lang="en-US" sz="2800" spc="-30" dirty="0">
                <a:solidFill>
                  <a:schemeClr val="accent3"/>
                </a:solidFill>
                <a:latin typeface="Calibri"/>
                <a:cs typeface="Calibri"/>
              </a:rPr>
              <a:t> </a:t>
            </a:r>
            <a:r>
              <a:rPr lang="en-US" sz="2800" spc="-10" dirty="0">
                <a:solidFill>
                  <a:schemeClr val="accent3"/>
                </a:solidFill>
                <a:latin typeface="Calibri"/>
                <a:cs typeface="Calibri"/>
              </a:rPr>
              <a:t>results?</a:t>
            </a:r>
            <a:endParaRPr lang="en-US" sz="2800" dirty="0">
              <a:solidFill>
                <a:schemeClr val="accent3"/>
              </a:solidFill>
              <a:latin typeface="Calibri"/>
              <a:cs typeface="Calibri"/>
            </a:endParaRPr>
          </a:p>
        </p:txBody>
      </p:sp>
      <p:pic>
        <p:nvPicPr>
          <p:cNvPr id="4" name="Graphic 3" descr="Gymnast: Floor routine outline">
            <a:extLst>
              <a:ext uri="{FF2B5EF4-FFF2-40B4-BE49-F238E27FC236}">
                <a16:creationId xmlns:a16="http://schemas.microsoft.com/office/drawing/2014/main" id="{5964617C-24D1-9E98-92AA-79BDE15B89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400" y="304800"/>
            <a:ext cx="1112355" cy="1112355"/>
          </a:xfrm>
          <a:prstGeom prst="rect">
            <a:avLst/>
          </a:prstGeom>
        </p:spPr>
      </p:pic>
      <p:pic>
        <p:nvPicPr>
          <p:cNvPr id="5" name="Graphic 4" descr="Customer review outline">
            <a:extLst>
              <a:ext uri="{FF2B5EF4-FFF2-40B4-BE49-F238E27FC236}">
                <a16:creationId xmlns:a16="http://schemas.microsoft.com/office/drawing/2014/main" id="{56C0B797-3190-49B6-8F81-606232560F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71600" y="5451032"/>
            <a:ext cx="914400" cy="9144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DE92D-7A10-E3CE-ECA9-D56298DC2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39" y="610361"/>
            <a:ext cx="8735695" cy="677108"/>
          </a:xfrm>
        </p:spPr>
        <p:txBody>
          <a:bodyPr/>
          <a:lstStyle/>
          <a:p>
            <a:r>
              <a:rPr lang="en-US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Common steps in image analysis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5DDAF6F-3A0E-F5DC-F4A2-9C7513EE55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0309810"/>
              </p:ext>
            </p:extLst>
          </p:nvPr>
        </p:nvGraphicFramePr>
        <p:xfrm>
          <a:off x="787400" y="1246322"/>
          <a:ext cx="10617200" cy="50013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74C6268-D439-DFA4-B711-3835D13213B9}"/>
              </a:ext>
            </a:extLst>
          </p:cNvPr>
          <p:cNvCxnSpPr/>
          <p:nvPr/>
        </p:nvCxnSpPr>
        <p:spPr>
          <a:xfrm>
            <a:off x="3886200" y="2895600"/>
            <a:ext cx="4419600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10AAF89-DB39-2C41-64C3-FEA4EF05F5C7}"/>
              </a:ext>
            </a:extLst>
          </p:cNvPr>
          <p:cNvSpPr txBox="1"/>
          <p:nvPr/>
        </p:nvSpPr>
        <p:spPr>
          <a:xfrm>
            <a:off x="5029200" y="252626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image processing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B1541E4-4CCA-D5C8-168F-5797889C5816}"/>
              </a:ext>
            </a:extLst>
          </p:cNvPr>
          <p:cNvCxnSpPr>
            <a:cxnSpLocks/>
          </p:cNvCxnSpPr>
          <p:nvPr/>
        </p:nvCxnSpPr>
        <p:spPr>
          <a:xfrm>
            <a:off x="9448800" y="2895600"/>
            <a:ext cx="1905000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05C9E25-4DEF-17D6-50F1-496E19027DC7}"/>
              </a:ext>
            </a:extLst>
          </p:cNvPr>
          <p:cNvSpPr txBox="1"/>
          <p:nvPr/>
        </p:nvSpPr>
        <p:spPr>
          <a:xfrm>
            <a:off x="9525000" y="2526268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Image analysis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1F5B87F9-5A5D-89D0-F10F-A1281B5FD190}"/>
              </a:ext>
            </a:extLst>
          </p:cNvPr>
          <p:cNvSpPr/>
          <p:nvPr/>
        </p:nvSpPr>
        <p:spPr>
          <a:xfrm rot="16200000">
            <a:off x="5758715" y="-193576"/>
            <a:ext cx="677109" cy="10360661"/>
          </a:xfrm>
          <a:prstGeom prst="leftBrac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4BEE40-6CA4-32DD-75E7-4760C9810274}"/>
              </a:ext>
            </a:extLst>
          </p:cNvPr>
          <p:cNvSpPr txBox="1"/>
          <p:nvPr/>
        </p:nvSpPr>
        <p:spPr>
          <a:xfrm>
            <a:off x="3505200" y="5486400"/>
            <a:ext cx="6323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23232"/>
                </a:solidFill>
                <a:effectLst/>
                <a:latin typeface="Dreaming Outloud Pro" panose="03050502040302030504" pitchFamily="66" charset="77"/>
                <a:cs typeface="Dreaming Outloud Pro" panose="03050502040302030504" pitchFamily="66" charset="77"/>
              </a:rPr>
              <a:t>Extraction of useful information from microscopy images</a:t>
            </a:r>
            <a:endParaRPr lang="en-US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034279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4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Segmentation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563278" y="1873799"/>
            <a:ext cx="7655562" cy="21903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5080" indent="-285750">
              <a:spcBef>
                <a:spcPts val="1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Image</a:t>
            </a:r>
            <a:r>
              <a:rPr lang="en-US" sz="2000" spc="-2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u="heavy" dirty="0">
                <a:uFill>
                  <a:solidFill>
                    <a:srgbClr val="404040"/>
                  </a:solidFill>
                </a:u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segmentation</a:t>
            </a:r>
            <a:r>
              <a:rPr lang="en-US" sz="2000" b="1" spc="-2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is</a:t>
            </a:r>
            <a:r>
              <a:rPr lang="en-US" sz="20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the classification</a:t>
            </a:r>
            <a:r>
              <a:rPr lang="en-US" sz="2000" spc="-2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of</a:t>
            </a:r>
            <a:r>
              <a:rPr lang="en-US" sz="20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4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pixels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in</a:t>
            </a:r>
            <a:r>
              <a:rPr lang="en-US" sz="2000" spc="-1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an</a:t>
            </a:r>
            <a:r>
              <a:rPr lang="en-US" sz="20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image</a:t>
            </a:r>
            <a:r>
              <a:rPr lang="en-US" sz="20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spc="-2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as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“pixels</a:t>
            </a:r>
            <a:r>
              <a:rPr lang="en-US" sz="2000" spc="-2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of</a:t>
            </a:r>
            <a:r>
              <a:rPr lang="en-US" sz="2000" spc="-1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interest”</a:t>
            </a:r>
            <a:r>
              <a:rPr lang="en-US" sz="20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i="1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vs</a:t>
            </a:r>
            <a:r>
              <a:rPr lang="en-US" sz="2000" i="1" spc="-1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“background”</a:t>
            </a:r>
          </a:p>
          <a:p>
            <a:pPr marL="298450" marR="5080" indent="-285750">
              <a:spcBef>
                <a:spcPts val="1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Separating</a:t>
            </a:r>
            <a:r>
              <a:rPr lang="en-US" sz="2000" spc="-2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</a:t>
            </a:r>
            <a:r>
              <a:rPr lang="en-US" sz="20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digital</a:t>
            </a:r>
            <a:r>
              <a:rPr lang="en-US" sz="2000" spc="-2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image</a:t>
            </a:r>
            <a:r>
              <a:rPr lang="en-US" sz="20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into</a:t>
            </a:r>
            <a:r>
              <a:rPr lang="en-US" sz="2000" spc="-1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multiple</a:t>
            </a:r>
            <a:r>
              <a:rPr lang="en-US" sz="2000" spc="-2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segments. </a:t>
            </a:r>
          </a:p>
          <a:p>
            <a:pPr marL="298450" marR="5080" indent="-285750">
              <a:spcBef>
                <a:spcPts val="1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Histogram based t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hresholding</a:t>
            </a:r>
            <a:r>
              <a:rPr lang="en-US" sz="2000" spc="-2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is</a:t>
            </a:r>
            <a:r>
              <a:rPr lang="en-US" sz="20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the most</a:t>
            </a:r>
            <a:r>
              <a:rPr lang="en-US" sz="2000" spc="-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common</a:t>
            </a:r>
            <a:r>
              <a:rPr lang="en-US" sz="20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method</a:t>
            </a:r>
            <a:r>
              <a:rPr lang="en-US" sz="2000" spc="-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to </a:t>
            </a:r>
            <a:r>
              <a:rPr lang="en-US" sz="20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segment.</a:t>
            </a:r>
          </a:p>
          <a:p>
            <a:pPr marL="469900" marR="5080" lvl="1">
              <a:spcBef>
                <a:spcPts val="100"/>
              </a:spcBef>
              <a:spcAft>
                <a:spcPts val="600"/>
              </a:spcAft>
            </a:pPr>
            <a:r>
              <a:rPr lang="en-US" sz="20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-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&gt;</a:t>
            </a:r>
            <a:r>
              <a:rPr lang="en-US" sz="2000" spc="-3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results</a:t>
            </a:r>
            <a:r>
              <a:rPr lang="en-US" sz="2000" spc="-2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in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</a:t>
            </a:r>
            <a:r>
              <a:rPr lang="en-US" sz="2000" spc="-3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binarized</a:t>
            </a:r>
            <a:r>
              <a:rPr lang="en-US" sz="2000" spc="-4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image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42D124B-4BA2-95B5-438F-C8F53F78DAC6}"/>
              </a:ext>
            </a:extLst>
          </p:cNvPr>
          <p:cNvGrpSpPr/>
          <p:nvPr/>
        </p:nvGrpSpPr>
        <p:grpSpPr>
          <a:xfrm>
            <a:off x="8991600" y="590912"/>
            <a:ext cx="2447925" cy="5581288"/>
            <a:chOff x="8991600" y="590912"/>
            <a:chExt cx="2447925" cy="5581288"/>
          </a:xfrm>
        </p:grpSpPr>
        <p:grpSp>
          <p:nvGrpSpPr>
            <p:cNvPr id="4" name="object 4"/>
            <p:cNvGrpSpPr/>
            <p:nvPr/>
          </p:nvGrpSpPr>
          <p:grpSpPr>
            <a:xfrm>
              <a:off x="8991600" y="590912"/>
              <a:ext cx="2447925" cy="5577205"/>
              <a:chOff x="8906256" y="681227"/>
              <a:chExt cx="2447925" cy="5577205"/>
            </a:xfrm>
          </p:grpSpPr>
          <p:pic>
            <p:nvPicPr>
              <p:cNvPr id="5" name="object 5"/>
              <p:cNvPicPr/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8915400" y="681227"/>
                <a:ext cx="2438400" cy="2419350"/>
              </a:xfrm>
              <a:prstGeom prst="rect">
                <a:avLst/>
              </a:prstGeom>
            </p:spPr>
          </p:pic>
          <p:pic>
            <p:nvPicPr>
              <p:cNvPr id="6" name="object 6"/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906256" y="3838955"/>
                <a:ext cx="2438400" cy="2419350"/>
              </a:xfrm>
              <a:prstGeom prst="rect">
                <a:avLst/>
              </a:prstGeom>
            </p:spPr>
          </p:pic>
          <p:sp>
            <p:nvSpPr>
              <p:cNvPr id="7" name="object 7"/>
              <p:cNvSpPr/>
              <p:nvPr/>
            </p:nvSpPr>
            <p:spPr>
              <a:xfrm>
                <a:off x="10069830" y="3100323"/>
                <a:ext cx="114300" cy="738505"/>
              </a:xfrm>
              <a:custGeom>
                <a:avLst/>
                <a:gdLst/>
                <a:ahLst/>
                <a:cxnLst/>
                <a:rect l="l" t="t" r="r" b="b"/>
                <a:pathLst>
                  <a:path w="114300" h="738504">
                    <a:moveTo>
                      <a:pt x="0" y="623443"/>
                    </a:moveTo>
                    <a:lnTo>
                      <a:pt x="55625" y="738377"/>
                    </a:lnTo>
                    <a:lnTo>
                      <a:pt x="104717" y="643382"/>
                    </a:lnTo>
                    <a:lnTo>
                      <a:pt x="75946" y="643382"/>
                    </a:lnTo>
                    <a:lnTo>
                      <a:pt x="37846" y="643001"/>
                    </a:lnTo>
                    <a:lnTo>
                      <a:pt x="38091" y="623908"/>
                    </a:lnTo>
                    <a:lnTo>
                      <a:pt x="0" y="623443"/>
                    </a:lnTo>
                    <a:close/>
                  </a:path>
                  <a:path w="114300" h="738504">
                    <a:moveTo>
                      <a:pt x="38091" y="623908"/>
                    </a:moveTo>
                    <a:lnTo>
                      <a:pt x="37846" y="643001"/>
                    </a:lnTo>
                    <a:lnTo>
                      <a:pt x="75946" y="643382"/>
                    </a:lnTo>
                    <a:lnTo>
                      <a:pt x="76190" y="624374"/>
                    </a:lnTo>
                    <a:lnTo>
                      <a:pt x="38091" y="623908"/>
                    </a:lnTo>
                    <a:close/>
                  </a:path>
                  <a:path w="114300" h="738504">
                    <a:moveTo>
                      <a:pt x="76190" y="624374"/>
                    </a:moveTo>
                    <a:lnTo>
                      <a:pt x="75946" y="643382"/>
                    </a:lnTo>
                    <a:lnTo>
                      <a:pt x="104717" y="643382"/>
                    </a:lnTo>
                    <a:lnTo>
                      <a:pt x="114300" y="624839"/>
                    </a:lnTo>
                    <a:lnTo>
                      <a:pt x="76190" y="624374"/>
                    </a:lnTo>
                    <a:close/>
                  </a:path>
                  <a:path w="114300" h="738504">
                    <a:moveTo>
                      <a:pt x="46100" y="0"/>
                    </a:moveTo>
                    <a:lnTo>
                      <a:pt x="38091" y="623908"/>
                    </a:lnTo>
                    <a:lnTo>
                      <a:pt x="76190" y="624374"/>
                    </a:lnTo>
                    <a:lnTo>
                      <a:pt x="84200" y="508"/>
                    </a:lnTo>
                    <a:lnTo>
                      <a:pt x="46100" y="0"/>
                    </a:lnTo>
                    <a:close/>
                  </a:path>
                </a:pathLst>
              </a:custGeom>
              <a:solidFill>
                <a:srgbClr val="EC7C30"/>
              </a:solidFill>
            </p:spPr>
            <p:txBody>
              <a:bodyPr wrap="square" lIns="0" tIns="0" rIns="0" bIns="0" rtlCol="0"/>
              <a:lstStyle/>
              <a:p>
                <a:endParaRPr lang="en-US" dirty="0"/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6C0B9BB-227A-7213-9C09-82D624CCE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91600" y="3743289"/>
              <a:ext cx="2438400" cy="2428911"/>
            </a:xfrm>
            <a:prstGeom prst="rect">
              <a:avLst/>
            </a:prstGeom>
          </p:spPr>
        </p:pic>
      </p:grpSp>
      <p:pic>
        <p:nvPicPr>
          <p:cNvPr id="8" name="object 3">
            <a:extLst>
              <a:ext uri="{FF2B5EF4-FFF2-40B4-BE49-F238E27FC236}">
                <a16:creationId xmlns:a16="http://schemas.microsoft.com/office/drawing/2014/main" id="{71DE5B48-979C-83A3-391C-FFB29A2E58CF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24982" y="4439447"/>
            <a:ext cx="4321991" cy="20474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038FB3-E765-C06F-0E3E-E24642504A1E}"/>
              </a:ext>
            </a:extLst>
          </p:cNvPr>
          <p:cNvSpPr txBox="1"/>
          <p:nvPr/>
        </p:nvSpPr>
        <p:spPr>
          <a:xfrm>
            <a:off x="2587095" y="632173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histogram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0E883C7-F24C-BF37-8510-20104F64233B}"/>
              </a:ext>
            </a:extLst>
          </p:cNvPr>
          <p:cNvCxnSpPr>
            <a:cxnSpLocks/>
          </p:cNvCxnSpPr>
          <p:nvPr/>
        </p:nvCxnSpPr>
        <p:spPr>
          <a:xfrm>
            <a:off x="3213191" y="4439447"/>
            <a:ext cx="1" cy="1506984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0B06C66-AEA3-EC4B-A503-950EA97262DE}"/>
              </a:ext>
            </a:extLst>
          </p:cNvPr>
          <p:cNvSpPr txBox="1"/>
          <p:nvPr/>
        </p:nvSpPr>
        <p:spPr>
          <a:xfrm>
            <a:off x="3565542" y="4588412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5461"/>
                </a:solidFill>
              </a:rPr>
              <a:t>foreground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34F3C9-43AD-D41A-83A0-47FE0FD61842}"/>
              </a:ext>
            </a:extLst>
          </p:cNvPr>
          <p:cNvSpPr txBox="1"/>
          <p:nvPr/>
        </p:nvSpPr>
        <p:spPr>
          <a:xfrm>
            <a:off x="1600200" y="4588412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5461"/>
                </a:solidFill>
              </a:rPr>
              <a:t>background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610361"/>
            <a:ext cx="1058926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Manual</a:t>
            </a:r>
            <a:r>
              <a:rPr lang="en-US" spc="-17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pc="-2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thresholding</a:t>
            </a:r>
            <a:r>
              <a:rPr lang="en-US" spc="-15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vs.</a:t>
            </a:r>
            <a:r>
              <a:rPr lang="en-US" spc="-17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pc="-5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auto-</a:t>
            </a:r>
            <a:r>
              <a:rPr lang="en-US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thresholding</a:t>
            </a: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0689" y="1909373"/>
            <a:ext cx="3237535" cy="153372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06476" y="4322317"/>
            <a:ext cx="45459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Manual</a:t>
            </a:r>
            <a:r>
              <a:rPr lang="en-US" sz="1800" b="1" spc="-3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b="1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methods</a:t>
            </a:r>
            <a:r>
              <a:rPr lang="en-US" sz="1800" b="1" spc="-2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b="1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have</a:t>
            </a:r>
            <a:r>
              <a:rPr lang="en-US" sz="1800" b="1" spc="-15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b="1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several</a:t>
            </a:r>
            <a:r>
              <a:rPr lang="en-US" sz="1800" b="1" spc="-25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b="1" spc="-1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limitations:</a:t>
            </a:r>
            <a:endParaRPr lang="en-US" sz="1800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6476" y="4704842"/>
            <a:ext cx="4803775" cy="1772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lang="en-US" sz="180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high</a:t>
            </a:r>
            <a:r>
              <a:rPr lang="en-US" sz="1800" spc="-35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user</a:t>
            </a:r>
            <a:r>
              <a:rPr lang="en-US" sz="1800" spc="-2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bias</a:t>
            </a:r>
            <a:endParaRPr lang="en-US" sz="1800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pPr marL="354965" indent="-342265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lang="en-US" sz="180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no/low</a:t>
            </a:r>
            <a:r>
              <a:rPr lang="en-US" sz="1800" spc="-35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spc="-1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reproducibility</a:t>
            </a:r>
            <a:endParaRPr lang="en-US" sz="1800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pPr marL="354965" indent="-342265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lang="en-US" sz="180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tedious</a:t>
            </a:r>
            <a:r>
              <a:rPr lang="en-US" sz="1800" spc="25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and</a:t>
            </a:r>
            <a:r>
              <a:rPr lang="en-US" sz="1800" spc="25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spc="-1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time-</a:t>
            </a:r>
            <a:r>
              <a:rPr lang="en-US" sz="180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consuming</a:t>
            </a:r>
            <a:r>
              <a:rPr lang="en-US" sz="1800" spc="15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spc="-1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fiddling-around</a:t>
            </a:r>
            <a:endParaRPr lang="en-US" sz="1800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pPr marL="354965">
              <a:lnSpc>
                <a:spcPct val="100000"/>
              </a:lnSpc>
            </a:pPr>
            <a:r>
              <a:rPr lang="en-US" sz="180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finding</a:t>
            </a:r>
            <a:r>
              <a:rPr lang="en-US" sz="1800" spc="-25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an</a:t>
            </a:r>
            <a:r>
              <a:rPr lang="en-US" sz="1800" spc="-25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"appropriate"</a:t>
            </a:r>
            <a:r>
              <a:rPr lang="en-US" sz="1800" spc="-3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cut-off</a:t>
            </a:r>
            <a:r>
              <a:rPr lang="en-US" sz="1800" spc="-1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value</a:t>
            </a:r>
            <a:endParaRPr lang="en-US" sz="1800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pPr marL="354965" indent="-342265">
              <a:lnSpc>
                <a:spcPct val="100000"/>
              </a:lnSpc>
              <a:buAutoNum type="arabicPeriod" startAt="4"/>
              <a:tabLst>
                <a:tab pos="354965" algn="l"/>
                <a:tab pos="355600" algn="l"/>
              </a:tabLst>
            </a:pPr>
            <a:r>
              <a:rPr lang="en-US" sz="180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incompatibility</a:t>
            </a:r>
            <a:r>
              <a:rPr lang="en-US" sz="1800" spc="-5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with</a:t>
            </a:r>
            <a:r>
              <a:rPr lang="en-US" sz="1800" spc="-4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automatic</a:t>
            </a:r>
            <a:r>
              <a:rPr lang="en-US" sz="1800" spc="-4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spc="-1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processing</a:t>
            </a:r>
            <a:endParaRPr lang="en-US" sz="1800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pPr marL="354965" indent="-342265">
              <a:lnSpc>
                <a:spcPct val="100000"/>
              </a:lnSpc>
              <a:spcBef>
                <a:spcPts val="800"/>
              </a:spcBef>
              <a:buAutoNum type="arabicPeriod" startAt="4"/>
              <a:tabLst>
                <a:tab pos="354965" algn="l"/>
                <a:tab pos="355600" algn="l"/>
              </a:tabLst>
            </a:pPr>
            <a:r>
              <a:rPr lang="en-US" sz="180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high</a:t>
            </a:r>
            <a:r>
              <a:rPr lang="en-US" sz="1800" spc="-15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intra-</a:t>
            </a:r>
            <a:r>
              <a:rPr lang="en-US" sz="1800" spc="-1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and</a:t>
            </a:r>
            <a:r>
              <a:rPr lang="en-US" sz="1800" spc="-1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inter-</a:t>
            </a:r>
            <a:r>
              <a:rPr lang="en-US" sz="180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user</a:t>
            </a:r>
            <a:r>
              <a:rPr lang="en-US" sz="1800" spc="-1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variability</a:t>
            </a:r>
            <a:endParaRPr lang="en-US" sz="1800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77000" y="1634201"/>
            <a:ext cx="4258056" cy="208406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869940" y="4322317"/>
            <a:ext cx="40303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800" b="1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Benefits</a:t>
            </a:r>
            <a:r>
              <a:rPr lang="en-US" sz="1800" b="1" spc="-75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b="1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of</a:t>
            </a:r>
            <a:r>
              <a:rPr lang="en-US" sz="1800" b="1" spc="-125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b="1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Automated</a:t>
            </a:r>
            <a:r>
              <a:rPr lang="en-US" sz="1800" b="1" spc="-7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b="1" spc="-1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Segmentation</a:t>
            </a:r>
            <a:endParaRPr lang="en-US" sz="1800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69940" y="4704842"/>
            <a:ext cx="5902325" cy="1946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237490" indent="-342265">
              <a:lnSpc>
                <a:spcPct val="100000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lang="en-US" sz="180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no</a:t>
            </a:r>
            <a:r>
              <a:rPr lang="en-US" sz="1800" spc="-2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user</a:t>
            </a:r>
            <a:r>
              <a:rPr lang="en-US" sz="1800" spc="-15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bias</a:t>
            </a:r>
            <a:r>
              <a:rPr lang="en-US" sz="1800" spc="-15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during</a:t>
            </a:r>
            <a:r>
              <a:rPr lang="en-US" sz="1800" spc="-2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thresholding</a:t>
            </a:r>
            <a:r>
              <a:rPr lang="en-US" sz="1800" spc="-15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(algorithm</a:t>
            </a:r>
            <a:r>
              <a:rPr lang="en-US" sz="1800" spc="-15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spc="-1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selection bias?)</a:t>
            </a:r>
            <a:endParaRPr lang="en-US" sz="1800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pPr marL="354965" indent="-342265">
              <a:lnSpc>
                <a:spcPct val="100000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lang="en-US" sz="180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fully</a:t>
            </a:r>
            <a:r>
              <a:rPr lang="en-US" sz="1800" spc="-5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reproducible</a:t>
            </a:r>
            <a:r>
              <a:rPr lang="en-US" sz="1800" spc="-25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(on</a:t>
            </a:r>
            <a:r>
              <a:rPr lang="en-US" sz="1800" spc="-5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the</a:t>
            </a:r>
            <a:r>
              <a:rPr lang="en-US" sz="1800" spc="-5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same</a:t>
            </a:r>
            <a:r>
              <a:rPr lang="en-US" sz="1800" spc="-1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image</a:t>
            </a:r>
            <a:r>
              <a:rPr lang="en-US" sz="1800" spc="-15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they</a:t>
            </a:r>
            <a:r>
              <a:rPr lang="en-US" sz="1800" spc="-5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will</a:t>
            </a:r>
            <a:r>
              <a:rPr lang="en-US" sz="1800" spc="-5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spc="-1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always</a:t>
            </a:r>
            <a:endParaRPr lang="en-US" sz="1800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pPr marL="355600">
              <a:lnSpc>
                <a:spcPct val="100000"/>
              </a:lnSpc>
            </a:pPr>
            <a:r>
              <a:rPr lang="en-US" sz="180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lead</a:t>
            </a:r>
            <a:r>
              <a:rPr lang="en-US" sz="1800" spc="-1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to the</a:t>
            </a:r>
            <a:r>
              <a:rPr lang="en-US" sz="1800" spc="-5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same</a:t>
            </a:r>
            <a:r>
              <a:rPr lang="en-US" sz="1800" spc="-5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binarization</a:t>
            </a:r>
            <a:r>
              <a:rPr lang="en-US" sz="1800" spc="-1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result)</a:t>
            </a:r>
            <a:endParaRPr lang="en-US" sz="1800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pPr marL="354965" marR="5080" indent="-342265">
              <a:lnSpc>
                <a:spcPct val="100000"/>
              </a:lnSpc>
              <a:buAutoNum type="arabicPeriod" startAt="3"/>
              <a:tabLst>
                <a:tab pos="354965" algn="l"/>
                <a:tab pos="355600" algn="l"/>
              </a:tabLst>
            </a:pPr>
            <a:r>
              <a:rPr lang="en-US" sz="180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objectively</a:t>
            </a:r>
            <a:r>
              <a:rPr lang="en-US" sz="1800" spc="-3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determined</a:t>
            </a:r>
            <a:r>
              <a:rPr lang="en-US" sz="1800" spc="-1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cut-</a:t>
            </a:r>
            <a:r>
              <a:rPr lang="en-US" sz="180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off</a:t>
            </a:r>
            <a:r>
              <a:rPr lang="en-US" sz="1800" spc="-5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values</a:t>
            </a:r>
            <a:r>
              <a:rPr lang="en-US" sz="1800" spc="-15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to</a:t>
            </a:r>
            <a:r>
              <a:rPr lang="en-US" sz="1800" spc="-5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minimize</a:t>
            </a:r>
            <a:r>
              <a:rPr lang="en-US" sz="1800" spc="-1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spc="-2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some </a:t>
            </a:r>
            <a:r>
              <a:rPr lang="en-US" sz="180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variability</a:t>
            </a:r>
            <a:r>
              <a:rPr lang="en-US" sz="1800" spc="-4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in</a:t>
            </a:r>
            <a:r>
              <a:rPr lang="en-US" sz="1800" spc="-5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images</a:t>
            </a:r>
            <a:r>
              <a:rPr lang="en-US" sz="1800" spc="-15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being</a:t>
            </a:r>
            <a:r>
              <a:rPr lang="en-US" sz="1800" spc="-1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compared</a:t>
            </a:r>
            <a:endParaRPr lang="en-US" sz="1800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pPr marL="354965" indent="-342265">
              <a:lnSpc>
                <a:spcPct val="100000"/>
              </a:lnSpc>
              <a:buAutoNum type="arabicPeriod" startAt="3"/>
              <a:tabLst>
                <a:tab pos="354965" algn="l"/>
                <a:tab pos="355600" algn="l"/>
              </a:tabLst>
            </a:pPr>
            <a:r>
              <a:rPr lang="en-US" sz="180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they</a:t>
            </a:r>
            <a:r>
              <a:rPr lang="en-US" sz="1800" spc="-5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are fast</a:t>
            </a:r>
            <a:r>
              <a:rPr lang="en-US" sz="1800" spc="-1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(no fiddling)</a:t>
            </a:r>
            <a:r>
              <a:rPr lang="en-US" sz="1800" spc="-15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and</a:t>
            </a:r>
            <a:r>
              <a:rPr lang="en-US" sz="1800" spc="-5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can</a:t>
            </a:r>
            <a:r>
              <a:rPr lang="en-US" sz="1800" spc="-1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be</a:t>
            </a:r>
            <a:r>
              <a:rPr lang="en-US" sz="1800" spc="5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1800" spc="-10" dirty="0">
                <a:solidFill>
                  <a:srgbClr val="333333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automated</a:t>
            </a:r>
            <a:endParaRPr lang="en-US" sz="1800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CDAA83-7BB2-2470-0942-393896291B67}"/>
              </a:ext>
            </a:extLst>
          </p:cNvPr>
          <p:cNvSpPr txBox="1"/>
          <p:nvPr/>
        </p:nvSpPr>
        <p:spPr>
          <a:xfrm>
            <a:off x="2180575" y="3258433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histogram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610361"/>
            <a:ext cx="754126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Global</a:t>
            </a:r>
            <a:r>
              <a:rPr lang="en-US" spc="-17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/</a:t>
            </a:r>
            <a:r>
              <a:rPr lang="en-US" spc="-19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local</a:t>
            </a:r>
            <a:r>
              <a:rPr lang="en-US" spc="-17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pc="-1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thresholding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3400" y="1992220"/>
            <a:ext cx="4798059" cy="4082527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>
              <a:spcBef>
                <a:spcPts val="434"/>
              </a:spcBef>
            </a:pPr>
            <a:r>
              <a:rPr lang="en-US" sz="2000" u="heavy" dirty="0">
                <a:uFill>
                  <a:solidFill>
                    <a:srgbClr val="000000"/>
                  </a:solidFill>
                </a:u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Global</a:t>
            </a:r>
            <a:r>
              <a:rPr lang="en-US" sz="2000" u="heavy" spc="-25" dirty="0">
                <a:uFill>
                  <a:solidFill>
                    <a:srgbClr val="000000"/>
                  </a:solidFill>
                </a:u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u="heavy" dirty="0">
                <a:uFill>
                  <a:solidFill>
                    <a:srgbClr val="000000"/>
                  </a:solidFill>
                </a:u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thresholding </a:t>
            </a:r>
          </a:p>
          <a:p>
            <a:pPr marL="355600" marR="5080" indent="-342900">
              <a:spcBef>
                <a:spcPts val="434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Chooses</a:t>
            </a:r>
            <a:r>
              <a:rPr lang="en-US" sz="20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</a:t>
            </a:r>
            <a:r>
              <a:rPr lang="en-US" sz="20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general cut-off</a:t>
            </a:r>
            <a:r>
              <a:rPr lang="en-US" sz="2000" spc="-2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value for the whole image </a:t>
            </a:r>
          </a:p>
          <a:p>
            <a:pPr marL="355600" marR="5080" indent="-342900">
              <a:spcBef>
                <a:spcPts val="434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Works</a:t>
            </a:r>
            <a:r>
              <a:rPr lang="en-US" sz="2000" spc="-4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well</a:t>
            </a:r>
            <a:r>
              <a:rPr lang="en-US" sz="2000" spc="-1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if</a:t>
            </a:r>
            <a:r>
              <a:rPr lang="en-US" sz="2000" spc="-1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all</a:t>
            </a:r>
            <a:r>
              <a:rPr lang="en-US" sz="2000" spc="-2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portions</a:t>
            </a:r>
            <a:r>
              <a:rPr lang="en-US" sz="2000" spc="-1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of</a:t>
            </a:r>
            <a:r>
              <a:rPr lang="en-US" sz="2000" spc="-1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the</a:t>
            </a:r>
            <a:r>
              <a:rPr lang="en-US" sz="2000" spc="-2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image</a:t>
            </a:r>
            <a:r>
              <a:rPr lang="en-US" sz="2000" spc="-1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have</a:t>
            </a:r>
            <a:r>
              <a:rPr lang="en-US" sz="2000" spc="-1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same</a:t>
            </a:r>
            <a:r>
              <a:rPr lang="en-US" sz="2000" spc="-1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quality</a:t>
            </a:r>
            <a:r>
              <a:rPr lang="en-US" sz="2000" spc="-1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,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signal</a:t>
            </a:r>
            <a:r>
              <a:rPr lang="en-US" sz="2000" spc="-2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to</a:t>
            </a:r>
            <a:r>
              <a:rPr lang="en-US" sz="20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noise/background,</a:t>
            </a:r>
            <a:r>
              <a:rPr lang="en-US" sz="2000" spc="-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and</a:t>
            </a:r>
            <a:r>
              <a:rPr lang="en-US" sz="2000" spc="-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all</a:t>
            </a:r>
            <a:r>
              <a:rPr lang="en-US" sz="20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particles/objects</a:t>
            </a:r>
            <a:r>
              <a:rPr lang="en-US" sz="20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have</a:t>
            </a:r>
            <a:r>
              <a:rPr lang="en-US" sz="2000" spc="-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similar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signal </a:t>
            </a:r>
            <a:r>
              <a:rPr lang="en-US" sz="20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levels.</a:t>
            </a:r>
            <a:endParaRPr lang="en-US" sz="2400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pPr marL="12700" marR="86995">
              <a:spcBef>
                <a:spcPts val="1800"/>
              </a:spcBef>
            </a:pPr>
            <a:r>
              <a:rPr lang="en-US" sz="2000" u="heavy" dirty="0">
                <a:uFill>
                  <a:solidFill>
                    <a:srgbClr val="000000"/>
                  </a:solidFill>
                </a:u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Local</a:t>
            </a:r>
            <a:r>
              <a:rPr lang="en-US" sz="2000" u="heavy" spc="-15" dirty="0">
                <a:uFill>
                  <a:solidFill>
                    <a:srgbClr val="000000"/>
                  </a:solidFill>
                </a:u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u="heavy" dirty="0">
                <a:uFill>
                  <a:solidFill>
                    <a:srgbClr val="000000"/>
                  </a:solidFill>
                </a:u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thresholding</a:t>
            </a:r>
            <a:r>
              <a:rPr lang="en-US" sz="20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</a:p>
          <a:p>
            <a:pPr marL="355600" marR="86995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Computed</a:t>
            </a:r>
            <a:r>
              <a:rPr lang="en-US" sz="2000" spc="-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for each</a:t>
            </a:r>
            <a:r>
              <a:rPr lang="en-US" sz="2000" spc="-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pixel according</a:t>
            </a:r>
            <a:r>
              <a:rPr lang="en-US" sz="2000" spc="-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to </a:t>
            </a:r>
            <a:r>
              <a:rPr lang="en-US" sz="2000" spc="-2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the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image</a:t>
            </a:r>
            <a:r>
              <a:rPr lang="en-US" sz="2000" spc="-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characteristics</a:t>
            </a:r>
            <a:r>
              <a:rPr lang="en-US" sz="2000" spc="-2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within</a:t>
            </a:r>
            <a:r>
              <a:rPr lang="en-US" sz="20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</a:t>
            </a:r>
            <a:r>
              <a:rPr lang="en-US" sz="20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window</a:t>
            </a:r>
            <a:r>
              <a:rPr lang="en-US" sz="2000" spc="-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of</a:t>
            </a:r>
            <a:r>
              <a:rPr lang="en-US" sz="20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radius</a:t>
            </a:r>
            <a:r>
              <a:rPr lang="en-US" sz="2000" spc="-1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r</a:t>
            </a:r>
            <a:r>
              <a:rPr lang="en-US" sz="20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around</a:t>
            </a:r>
            <a:r>
              <a:rPr lang="en-US" sz="2000" spc="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spc="-2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it</a:t>
            </a:r>
            <a:endParaRPr lang="en-US" sz="2000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64B8E6A-DB34-F2D8-A8FA-630787379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1" y="1805232"/>
            <a:ext cx="6486292" cy="362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DFAF1C-9FEA-8E5C-CFB4-2F7AC96C0F0D}"/>
              </a:ext>
            </a:extLst>
          </p:cNvPr>
          <p:cNvSpPr txBox="1"/>
          <p:nvPr/>
        </p:nvSpPr>
        <p:spPr>
          <a:xfrm>
            <a:off x="10287000" y="5577547"/>
            <a:ext cx="23622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Uchida et al. (2013). </a:t>
            </a:r>
          </a:p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 2.5 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4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Segmentation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8" y="2236723"/>
            <a:ext cx="9901601" cy="2253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Which</a:t>
            </a:r>
            <a:r>
              <a:rPr lang="en-US" sz="20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segmentation</a:t>
            </a:r>
            <a:r>
              <a:rPr lang="en-US" sz="2000" spc="-2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should</a:t>
            </a:r>
            <a:r>
              <a:rPr lang="en-US" sz="2000" spc="-2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</a:t>
            </a:r>
            <a:r>
              <a:rPr lang="en-US" sz="20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use?</a:t>
            </a:r>
            <a:r>
              <a:rPr lang="en-US" sz="2000" spc="-4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spc="-2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Try! </a:t>
            </a:r>
          </a:p>
          <a:p>
            <a:pPr marL="12700">
              <a:spcBef>
                <a:spcPts val="100"/>
              </a:spcBef>
            </a:pPr>
            <a:r>
              <a:rPr lang="en-US" sz="2000" i="1" spc="-20" dirty="0">
                <a:solidFill>
                  <a:srgbClr val="8FAADC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	</a:t>
            </a:r>
            <a:r>
              <a:rPr lang="en-US" sz="2000" spc="-2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Open image: Image8-nuclei-high-contrast-crop</a:t>
            </a:r>
          </a:p>
          <a:p>
            <a:pPr marL="12700">
              <a:spcBef>
                <a:spcPts val="100"/>
              </a:spcBef>
            </a:pPr>
            <a:r>
              <a:rPr lang="en-US" sz="2000" spc="-2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	</a:t>
            </a:r>
            <a:r>
              <a:rPr lang="en-US" sz="2000" spc="-10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Image</a:t>
            </a:r>
            <a:r>
              <a:rPr lang="en-US" sz="2000" spc="-7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›</a:t>
            </a:r>
            <a:r>
              <a:rPr lang="en-US" sz="2000" spc="-55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 </a:t>
            </a:r>
            <a:r>
              <a:rPr lang="en-US" sz="2000" spc="-75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Adjust</a:t>
            </a:r>
            <a:r>
              <a:rPr lang="en-US" sz="2000" spc="-85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›</a:t>
            </a:r>
            <a:r>
              <a:rPr lang="en-US" sz="2000" spc="-65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 </a:t>
            </a:r>
            <a:r>
              <a:rPr lang="en-US" sz="2000" spc="-85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Threshold…</a:t>
            </a: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lang="en-US" sz="2000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lang="en-US" sz="2000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pPr marL="12700" marR="3192780">
              <a:lnSpc>
                <a:spcPts val="1730"/>
              </a:lnSpc>
            </a:pP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More</a:t>
            </a:r>
            <a:r>
              <a:rPr lang="en-US" sz="2000" spc="-3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information</a:t>
            </a:r>
            <a:r>
              <a:rPr lang="en-US" sz="2000" spc="-3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about</a:t>
            </a:r>
            <a:r>
              <a:rPr lang="en-US" sz="2000" spc="-2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global</a:t>
            </a:r>
            <a:r>
              <a:rPr lang="en-US" sz="2000" spc="-2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thresholding</a:t>
            </a:r>
            <a:r>
              <a:rPr lang="en-US" sz="2000" spc="-2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methods: </a:t>
            </a:r>
          </a:p>
          <a:p>
            <a:pPr marL="12700" marR="3192780">
              <a:lnSpc>
                <a:spcPts val="1730"/>
              </a:lnSpc>
            </a:pPr>
            <a:endParaRPr lang="en-US" sz="2000" u="heavy" spc="-10" dirty="0">
              <a:solidFill>
                <a:srgbClr val="00B050"/>
              </a:solidFill>
              <a:uFill>
                <a:solidFill>
                  <a:srgbClr val="0462C1"/>
                </a:solidFill>
              </a:uFill>
              <a:latin typeface="Dreaming Outloud Pro" panose="03050502040302030504" pitchFamily="66" charset="77"/>
              <a:cs typeface="Dreaming Outloud Pro" panose="03050502040302030504" pitchFamily="66" charset="77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12700" marR="3192780">
              <a:lnSpc>
                <a:spcPts val="1730"/>
              </a:lnSpc>
            </a:pPr>
            <a:r>
              <a:rPr lang="en-US" sz="2000" u="heavy" spc="-10" dirty="0">
                <a:solidFill>
                  <a:srgbClr val="00B050"/>
                </a:solidFill>
                <a:uFill>
                  <a:solidFill>
                    <a:srgbClr val="0462C1"/>
                  </a:solidFill>
                </a:uFill>
                <a:latin typeface="Dreaming Outloud Pro" panose="03050502040302030504" pitchFamily="66" charset="77"/>
                <a:cs typeface="Dreaming Outloud Pro" panose="03050502040302030504" pitchFamily="66" charset="7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http://imagej.net/Auto_Threshold#Available_methods</a:t>
            </a:r>
            <a:endParaRPr lang="en-US" sz="2000" dirty="0">
              <a:solidFill>
                <a:srgbClr val="00B050"/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2333BE-A6AF-75CE-19AB-3274C02E25D4}"/>
              </a:ext>
            </a:extLst>
          </p:cNvPr>
          <p:cNvSpPr txBox="1"/>
          <p:nvPr/>
        </p:nvSpPr>
        <p:spPr>
          <a:xfrm>
            <a:off x="831106" y="4926731"/>
            <a:ext cx="105297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000" spc="-85" dirty="0">
                <a:solidFill>
                  <a:schemeClr val="tx1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Apply a threshold on your image: </a:t>
            </a:r>
            <a:r>
              <a:rPr lang="en-US" sz="2000" spc="-85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Image </a:t>
            </a:r>
            <a:r>
              <a:rPr lang="en-US" sz="200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›</a:t>
            </a:r>
            <a:r>
              <a:rPr lang="en-US" sz="2000" spc="-55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 </a:t>
            </a:r>
            <a:r>
              <a:rPr lang="en-US" sz="2000" spc="-75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Adjust</a:t>
            </a:r>
            <a:r>
              <a:rPr lang="en-US" sz="2000" spc="-85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›</a:t>
            </a:r>
            <a:r>
              <a:rPr lang="en-US" sz="2000" spc="-65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 </a:t>
            </a:r>
            <a:r>
              <a:rPr lang="en-US" sz="2000" spc="-85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Threshold.. Choose your favorite</a:t>
            </a:r>
            <a:endParaRPr lang="en-US" sz="2000" dirty="0">
              <a:latin typeface="+mj-lt"/>
              <a:cs typeface="Dreaming Outloud Pro" panose="03050502040302030504" pitchFamily="66" charset="7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C1C311-D85B-48CB-8AD8-6B54753508C3}"/>
              </a:ext>
            </a:extLst>
          </p:cNvPr>
          <p:cNvSpPr txBox="1"/>
          <p:nvPr/>
        </p:nvSpPr>
        <p:spPr>
          <a:xfrm>
            <a:off x="4724400" y="5320681"/>
            <a:ext cx="6094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27100">
              <a:lnSpc>
                <a:spcPct val="100000"/>
              </a:lnSpc>
              <a:spcBef>
                <a:spcPts val="545"/>
              </a:spcBef>
            </a:pPr>
            <a:r>
              <a:rPr lang="en-US" sz="20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-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&gt;</a:t>
            </a:r>
            <a:r>
              <a:rPr lang="en-US" sz="2000" spc="-3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results</a:t>
            </a:r>
            <a:r>
              <a:rPr lang="en-US" sz="2000" spc="-2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</a:t>
            </a:r>
            <a:r>
              <a:rPr lang="en-US" sz="2000" spc="-3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binarized</a:t>
            </a:r>
            <a:r>
              <a:rPr lang="en-US" sz="2000" spc="-4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image</a:t>
            </a:r>
          </a:p>
        </p:txBody>
      </p:sp>
      <p:pic>
        <p:nvPicPr>
          <p:cNvPr id="3" name="Graphic 2" descr="Gymnast: Floor routine outline">
            <a:extLst>
              <a:ext uri="{FF2B5EF4-FFF2-40B4-BE49-F238E27FC236}">
                <a16:creationId xmlns:a16="http://schemas.microsoft.com/office/drawing/2014/main" id="{4BD48C11-2F64-C276-BB52-41D02B63D8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400" y="304800"/>
            <a:ext cx="1112355" cy="11123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AF6E0-65C4-CBAC-86F0-F1578FED7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CE02C7C-49C2-8C88-8849-2DF8225B3947}"/>
              </a:ext>
            </a:extLst>
          </p:cNvPr>
          <p:cNvSpPr txBox="1"/>
          <p:nvPr/>
        </p:nvSpPr>
        <p:spPr>
          <a:xfrm>
            <a:off x="9067800" y="6453565"/>
            <a:ext cx="3124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BlinkMacSystemFont"/>
              </a:rPr>
              <a:t>(Louie, D. A. P., &amp; Liao, S. 2019)</a:t>
            </a:r>
            <a:endParaRPr lang="en-US" dirty="0"/>
          </a:p>
        </p:txBody>
      </p:sp>
      <p:pic>
        <p:nvPicPr>
          <p:cNvPr id="9" name="Picture 8" descr="A black and white image of a human lungs&#10;&#10;Description automatically generated">
            <a:extLst>
              <a:ext uri="{FF2B5EF4-FFF2-40B4-BE49-F238E27FC236}">
                <a16:creationId xmlns:a16="http://schemas.microsoft.com/office/drawing/2014/main" id="{2D90D060-9277-5398-AEA2-AC718CBFE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39" y="1892157"/>
            <a:ext cx="7068345" cy="428004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EAB848E-B635-D5FB-4E62-95FBD932C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39" y="610361"/>
            <a:ext cx="8735695" cy="695960"/>
          </a:xfrm>
        </p:spPr>
        <p:txBody>
          <a:bodyPr/>
          <a:lstStyle/>
          <a:p>
            <a:r>
              <a:rPr lang="en-US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Image analysis in immunology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3CCBD3-8DE5-BC7F-1CEA-0FC4BD8647A8}"/>
              </a:ext>
            </a:extLst>
          </p:cNvPr>
          <p:cNvSpPr txBox="1"/>
          <p:nvPr/>
        </p:nvSpPr>
        <p:spPr>
          <a:xfrm>
            <a:off x="902191" y="1246333"/>
            <a:ext cx="61058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82828"/>
                </a:solidFill>
                <a:effectLst/>
                <a:latin typeface="Dreaming Outloud Pro" panose="03050502040302030504" pitchFamily="66" charset="77"/>
                <a:cs typeface="Dreaming Outloud Pro" panose="03050502040302030504" pitchFamily="66" charset="77"/>
              </a:rPr>
              <a:t>Localization of immune cells</a:t>
            </a:r>
          </a:p>
          <a:p>
            <a:r>
              <a:rPr lang="en-US" b="0" i="0" dirty="0">
                <a:solidFill>
                  <a:srgbClr val="282828"/>
                </a:solidFill>
                <a:effectLst/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Cross section of human </a:t>
            </a:r>
            <a:r>
              <a:rPr lang="en-US" dirty="0">
                <a:solidFill>
                  <a:srgbClr val="282828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l</a:t>
            </a:r>
            <a:r>
              <a:rPr lang="en-US" b="0" i="0" dirty="0">
                <a:solidFill>
                  <a:srgbClr val="282828"/>
                </a:solidFill>
                <a:effectLst/>
                <a:latin typeface="Dreaming Outloud Pro" panose="03050502040302030504" pitchFamily="66" charset="77"/>
                <a:cs typeface="Dreaming Outloud Pro" panose="03050502040302030504" pitchFamily="66" charset="77"/>
              </a:rPr>
              <a:t>ymph node</a:t>
            </a:r>
          </a:p>
        </p:txBody>
      </p:sp>
    </p:spTree>
    <p:extLst>
      <p:ext uri="{BB962C8B-B14F-4D97-AF65-F5344CB8AC3E}">
        <p14:creationId xmlns:p14="http://schemas.microsoft.com/office/powerpoint/2010/main" val="362853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8" y="610361"/>
            <a:ext cx="548386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Binary</a:t>
            </a:r>
            <a:r>
              <a:rPr lang="en-US" spc="-24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pc="-2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operations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727430" y="4114800"/>
            <a:ext cx="4829450" cy="96116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endParaRPr 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  <a:cs typeface="Calibri"/>
            </a:endParaRPr>
          </a:p>
          <a:p>
            <a:pPr marL="12700">
              <a:spcBef>
                <a:spcPts val="95"/>
              </a:spcBef>
            </a:pP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cs typeface="Calibri"/>
              </a:rPr>
              <a:t>image15_nuclei-low-contrast-binary</a:t>
            </a:r>
          </a:p>
          <a:p>
            <a:pPr marL="12700">
              <a:spcBef>
                <a:spcPts val="95"/>
              </a:spcBef>
            </a:pP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cs typeface="Calibri"/>
              </a:rPr>
              <a:t>Process</a:t>
            </a:r>
            <a:r>
              <a:rPr lang="en-US" sz="2000" spc="-3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cs typeface="Calibri"/>
              </a:rPr>
              <a:t>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cs typeface="Calibri"/>
              </a:rPr>
              <a:t>›</a:t>
            </a:r>
            <a:r>
              <a:rPr lang="en-US" sz="2000" spc="-45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cs typeface="Calibri"/>
              </a:rPr>
              <a:t>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cs typeface="Calibri"/>
              </a:rPr>
              <a:t>Binary</a:t>
            </a:r>
            <a:r>
              <a:rPr lang="en-US" sz="2000" spc="-45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cs typeface="Calibri"/>
              </a:rPr>
              <a:t>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cs typeface="Calibri"/>
              </a:rPr>
              <a:t>›</a:t>
            </a:r>
            <a:r>
              <a:rPr lang="en-US" sz="2000" spc="-5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cs typeface="Calibri"/>
              </a:rPr>
              <a:t> </a:t>
            </a:r>
            <a:r>
              <a:rPr lang="en-US" sz="2000" spc="-1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cs typeface="Calibri"/>
              </a:rPr>
              <a:t>Watershed</a:t>
            </a:r>
            <a:endParaRPr 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2400" y="4072263"/>
            <a:ext cx="5697857" cy="2099937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844001" y="1888446"/>
            <a:ext cx="3610226" cy="21800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u="sng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Dilate</a:t>
            </a:r>
            <a:r>
              <a:rPr lang="en-US" sz="2000" u="sng" spc="-2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u="sng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/</a:t>
            </a:r>
            <a:r>
              <a:rPr lang="en-US" sz="2000" u="sng" spc="-2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u="sng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Erode</a:t>
            </a:r>
            <a:r>
              <a:rPr lang="en-US" sz="2000" u="sng" spc="-2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u="sng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/</a:t>
            </a:r>
            <a:r>
              <a:rPr lang="en-US" sz="2000" u="sng" spc="-2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u="sng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Open</a:t>
            </a:r>
            <a:r>
              <a:rPr lang="en-US" sz="2000" u="sng" spc="-2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u="sng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/</a:t>
            </a:r>
            <a:r>
              <a:rPr lang="en-US" sz="2000" u="sng" spc="-2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u="sng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Close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en-US" sz="2000" u="sng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pPr marL="12700">
              <a:lnSpc>
                <a:spcPct val="100000"/>
              </a:lnSpc>
            </a:pPr>
            <a:r>
              <a:rPr lang="en-US" sz="2000" i="1" spc="-114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Opening</a:t>
            </a:r>
            <a:r>
              <a:rPr lang="en-US" sz="2000" i="1" spc="-1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consists</a:t>
            </a:r>
            <a:r>
              <a:rPr lang="en-US" sz="2000" spc="-7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of</a:t>
            </a:r>
            <a:r>
              <a:rPr lang="en-US" sz="2000" spc="-5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an</a:t>
            </a:r>
            <a:r>
              <a:rPr lang="en-US" sz="2000" spc="-5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erosion</a:t>
            </a:r>
            <a:r>
              <a:rPr lang="en-US" sz="2000" spc="-4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followed</a:t>
            </a:r>
            <a:r>
              <a:rPr lang="en-US" sz="2000" spc="-4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by</a:t>
            </a:r>
            <a:r>
              <a:rPr lang="en-US" sz="2000" spc="-5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</a:t>
            </a:r>
            <a:r>
              <a:rPr lang="en-US" sz="2000" spc="-4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dilation.</a:t>
            </a:r>
          </a:p>
          <a:p>
            <a:pPr marL="12700">
              <a:lnSpc>
                <a:spcPct val="100000"/>
              </a:lnSpc>
            </a:pPr>
            <a:endParaRPr lang="en-US" sz="2000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pPr marL="12700">
              <a:lnSpc>
                <a:spcPct val="100000"/>
              </a:lnSpc>
            </a:pPr>
            <a:r>
              <a:rPr lang="en-US" sz="2000" i="1" spc="-9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Closing</a:t>
            </a:r>
            <a:r>
              <a:rPr lang="en-US" sz="2000" i="1" spc="19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consists</a:t>
            </a:r>
            <a:r>
              <a:rPr lang="en-US" sz="2000" spc="-6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of</a:t>
            </a:r>
            <a:r>
              <a:rPr lang="en-US" sz="2000" spc="-8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dilation</a:t>
            </a:r>
            <a:r>
              <a:rPr lang="en-US" sz="2000" spc="-6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followed</a:t>
            </a:r>
            <a:r>
              <a:rPr lang="en-US" sz="2000" spc="-8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by</a:t>
            </a:r>
            <a:r>
              <a:rPr lang="en-US" sz="2000" spc="-8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an</a:t>
            </a:r>
            <a:r>
              <a:rPr lang="en-US" sz="2000" spc="-8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erosion</a:t>
            </a:r>
            <a:endParaRPr lang="en-US" sz="2000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827672" y="5122231"/>
            <a:ext cx="1525989" cy="159504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429515" y="5122231"/>
            <a:ext cx="1425279" cy="1595048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B14C75D-2E1C-47AA-7E0B-D21DC71B2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846070"/>
            <a:ext cx="7543800" cy="202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Gymnast: Floor routine outline">
            <a:extLst>
              <a:ext uri="{FF2B5EF4-FFF2-40B4-BE49-F238E27FC236}">
                <a16:creationId xmlns:a16="http://schemas.microsoft.com/office/drawing/2014/main" id="{100079BA-2D6C-977A-1A5A-BCC67ADFBE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2400" y="304800"/>
            <a:ext cx="1112355" cy="111235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BE34E1A-17DD-63FB-3A72-ADCAD76575DA}"/>
              </a:ext>
            </a:extLst>
          </p:cNvPr>
          <p:cNvGrpSpPr/>
          <p:nvPr/>
        </p:nvGrpSpPr>
        <p:grpSpPr>
          <a:xfrm>
            <a:off x="381000" y="304800"/>
            <a:ext cx="8079071" cy="6371748"/>
            <a:chOff x="3417252" y="224816"/>
            <a:chExt cx="8079071" cy="6371748"/>
          </a:xfrm>
        </p:grpSpPr>
        <p:pic>
          <p:nvPicPr>
            <p:cNvPr id="4" name="object 2">
              <a:extLst>
                <a:ext uri="{FF2B5EF4-FFF2-40B4-BE49-F238E27FC236}">
                  <a16:creationId xmlns:a16="http://schemas.microsoft.com/office/drawing/2014/main" id="{6904513B-D017-4112-7BAB-09E69E0DEDA2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7252" y="224816"/>
              <a:ext cx="8079071" cy="6020923"/>
            </a:xfrm>
            <a:prstGeom prst="rect">
              <a:avLst/>
            </a:prstGeom>
          </p:spPr>
        </p:pic>
        <p:sp>
          <p:nvSpPr>
            <p:cNvPr id="5" name="object 25">
              <a:extLst>
                <a:ext uri="{FF2B5EF4-FFF2-40B4-BE49-F238E27FC236}">
                  <a16:creationId xmlns:a16="http://schemas.microsoft.com/office/drawing/2014/main" id="{79D50F54-5B84-D59D-43E8-211C6DF2451D}"/>
                </a:ext>
              </a:extLst>
            </p:cNvPr>
            <p:cNvSpPr/>
            <p:nvPr/>
          </p:nvSpPr>
          <p:spPr>
            <a:xfrm>
              <a:off x="3852035" y="6422067"/>
              <a:ext cx="1424305" cy="0"/>
            </a:xfrm>
            <a:custGeom>
              <a:avLst/>
              <a:gdLst/>
              <a:ahLst/>
              <a:cxnLst/>
              <a:rect l="l" t="t" r="r" b="b"/>
              <a:pathLst>
                <a:path w="1424304">
                  <a:moveTo>
                    <a:pt x="0" y="0"/>
                  </a:moveTo>
                  <a:lnTo>
                    <a:pt x="1423797" y="0"/>
                  </a:lnTo>
                </a:path>
              </a:pathLst>
            </a:custGeom>
            <a:ln w="12700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tx1"/>
                  </a:gs>
                </a:gsLst>
                <a:lin ang="10800000" scaled="1"/>
                <a:tileRect/>
              </a:gradFill>
            </a:ln>
          </p:spPr>
          <p:txBody>
            <a:bodyPr wrap="square" lIns="0" tIns="0" rIns="0" bIns="0" rtlCol="0"/>
            <a:lstStyle/>
            <a:p>
              <a:endParaRPr lang="en-US" dirty="0"/>
            </a:p>
          </p:txBody>
        </p:sp>
        <p:sp>
          <p:nvSpPr>
            <p:cNvPr id="6" name="object 26">
              <a:extLst>
                <a:ext uri="{FF2B5EF4-FFF2-40B4-BE49-F238E27FC236}">
                  <a16:creationId xmlns:a16="http://schemas.microsoft.com/office/drawing/2014/main" id="{7F358945-F473-E13C-EB8E-AEE0131247FB}"/>
                </a:ext>
              </a:extLst>
            </p:cNvPr>
            <p:cNvSpPr txBox="1"/>
            <p:nvPr/>
          </p:nvSpPr>
          <p:spPr>
            <a:xfrm>
              <a:off x="3630292" y="6296844"/>
              <a:ext cx="14160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1800" dirty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7" name="object 28">
              <a:extLst>
                <a:ext uri="{FF2B5EF4-FFF2-40B4-BE49-F238E27FC236}">
                  <a16:creationId xmlns:a16="http://schemas.microsoft.com/office/drawing/2014/main" id="{03E8A06C-67F6-6849-1CD3-BC86B63424AA}"/>
                </a:ext>
              </a:extLst>
            </p:cNvPr>
            <p:cNvSpPr txBox="1"/>
            <p:nvPr/>
          </p:nvSpPr>
          <p:spPr>
            <a:xfrm>
              <a:off x="9651639" y="6261842"/>
              <a:ext cx="147955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1800" dirty="0">
                  <a:latin typeface="Calibri"/>
                  <a:cs typeface="Calibri"/>
                </a:rPr>
                <a:t>0,</a:t>
              </a:r>
              <a:r>
                <a:rPr lang="en-US" sz="1800" spc="5" dirty="0">
                  <a:latin typeface="Calibri"/>
                  <a:cs typeface="Calibri"/>
                </a:rPr>
                <a:t> </a:t>
              </a:r>
              <a:r>
                <a:rPr lang="en-US" sz="1800" dirty="0">
                  <a:latin typeface="Calibri"/>
                  <a:cs typeface="Calibri"/>
                </a:rPr>
                <a:t>1,</a:t>
              </a:r>
              <a:r>
                <a:rPr lang="en-US" sz="1800" spc="5" dirty="0">
                  <a:latin typeface="Calibri"/>
                  <a:cs typeface="Calibri"/>
                </a:rPr>
                <a:t> </a:t>
              </a:r>
              <a:r>
                <a:rPr lang="en-US" sz="1800" dirty="0">
                  <a:latin typeface="Calibri"/>
                  <a:cs typeface="Calibri"/>
                </a:rPr>
                <a:t>2,</a:t>
              </a:r>
              <a:r>
                <a:rPr lang="en-US" sz="1800" spc="5" dirty="0">
                  <a:latin typeface="Calibri"/>
                  <a:cs typeface="Calibri"/>
                </a:rPr>
                <a:t> </a:t>
              </a:r>
              <a:r>
                <a:rPr lang="en-US" sz="1800" dirty="0">
                  <a:latin typeface="Calibri"/>
                  <a:cs typeface="Calibri"/>
                </a:rPr>
                <a:t>3…….</a:t>
              </a:r>
              <a:r>
                <a:rPr lang="en-US" sz="1800" spc="-10" dirty="0">
                  <a:latin typeface="Calibri"/>
                  <a:cs typeface="Calibri"/>
                </a:rPr>
                <a:t> </a:t>
              </a:r>
              <a:r>
                <a:rPr lang="en-US" sz="1800" spc="-25" dirty="0">
                  <a:latin typeface="Calibri"/>
                  <a:cs typeface="Calibri"/>
                </a:rPr>
                <a:t>XX</a:t>
              </a:r>
              <a:endParaRPr lang="en-US" sz="1800" dirty="0">
                <a:latin typeface="Calibri"/>
                <a:cs typeface="Calibri"/>
              </a:endParaRPr>
            </a:p>
          </p:txBody>
        </p:sp>
        <p:sp>
          <p:nvSpPr>
            <p:cNvPr id="9" name="object 26">
              <a:extLst>
                <a:ext uri="{FF2B5EF4-FFF2-40B4-BE49-F238E27FC236}">
                  <a16:creationId xmlns:a16="http://schemas.microsoft.com/office/drawing/2014/main" id="{BBF57C2B-1025-0DF0-4030-BC421E2CD00F}"/>
                </a:ext>
              </a:extLst>
            </p:cNvPr>
            <p:cNvSpPr txBox="1"/>
            <p:nvPr/>
          </p:nvSpPr>
          <p:spPr>
            <a:xfrm>
              <a:off x="6636911" y="6267563"/>
              <a:ext cx="14160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1800" dirty="0">
                  <a:latin typeface="Calibri"/>
                  <a:cs typeface="Calibri"/>
                </a:rPr>
                <a:t>0</a:t>
              </a:r>
            </a:p>
          </p:txBody>
        </p:sp>
        <p:sp>
          <p:nvSpPr>
            <p:cNvPr id="10" name="object 27">
              <a:extLst>
                <a:ext uri="{FF2B5EF4-FFF2-40B4-BE49-F238E27FC236}">
                  <a16:creationId xmlns:a16="http://schemas.microsoft.com/office/drawing/2014/main" id="{6F2E198D-9715-1237-69CE-48281991CEA4}"/>
                </a:ext>
              </a:extLst>
            </p:cNvPr>
            <p:cNvSpPr txBox="1"/>
            <p:nvPr/>
          </p:nvSpPr>
          <p:spPr>
            <a:xfrm>
              <a:off x="8339966" y="6285451"/>
              <a:ext cx="37338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1800" spc="-25" dirty="0">
                  <a:latin typeface="Calibri"/>
                  <a:cs typeface="Calibri"/>
                </a:rPr>
                <a:t>255</a:t>
              </a:r>
              <a:endParaRPr lang="en-US" sz="1800" dirty="0">
                <a:latin typeface="Calibri"/>
                <a:cs typeface="Calibri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F60F0FB-12C4-E040-3BB0-2A47BBB6C4CB}"/>
                </a:ext>
              </a:extLst>
            </p:cNvPr>
            <p:cNvSpPr/>
            <p:nvPr/>
          </p:nvSpPr>
          <p:spPr>
            <a:xfrm>
              <a:off x="6874592" y="6367671"/>
              <a:ext cx="1414535" cy="117635"/>
            </a:xfrm>
            <a:prstGeom prst="rect">
              <a:avLst/>
            </a:prstGeom>
            <a:solidFill>
              <a:srgbClr val="FF5461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8" name="object 25">
              <a:extLst>
                <a:ext uri="{FF2B5EF4-FFF2-40B4-BE49-F238E27FC236}">
                  <a16:creationId xmlns:a16="http://schemas.microsoft.com/office/drawing/2014/main" id="{3B9E23A1-B325-DF2B-EF65-112E7328F02B}"/>
                </a:ext>
              </a:extLst>
            </p:cNvPr>
            <p:cNvSpPr/>
            <p:nvPr/>
          </p:nvSpPr>
          <p:spPr>
            <a:xfrm flipV="1">
              <a:off x="6874592" y="6376348"/>
              <a:ext cx="696214" cy="45719"/>
            </a:xfrm>
            <a:custGeom>
              <a:avLst/>
              <a:gdLst/>
              <a:ahLst/>
              <a:cxnLst/>
              <a:rect l="l" t="t" r="r" b="b"/>
              <a:pathLst>
                <a:path w="1424304">
                  <a:moveTo>
                    <a:pt x="0" y="0"/>
                  </a:moveTo>
                  <a:lnTo>
                    <a:pt x="1423797" y="0"/>
                  </a:lnTo>
                </a:path>
              </a:pathLst>
            </a:custGeom>
            <a:ln w="127000">
              <a:solidFill>
                <a:schemeClr val="tx1"/>
              </a:solidFill>
            </a:ln>
          </p:spPr>
          <p:txBody>
            <a:bodyPr wrap="square" lIns="0" tIns="0" rIns="0" bIns="0" rtlCol="0"/>
            <a:lstStyle/>
            <a:p>
              <a:endParaRPr lang="en-US" dirty="0"/>
            </a:p>
          </p:txBody>
        </p:sp>
        <p:sp>
          <p:nvSpPr>
            <p:cNvPr id="13" name="object 27">
              <a:extLst>
                <a:ext uri="{FF2B5EF4-FFF2-40B4-BE49-F238E27FC236}">
                  <a16:creationId xmlns:a16="http://schemas.microsoft.com/office/drawing/2014/main" id="{8978A35C-023B-ADB5-80A5-6EF110551FB4}"/>
                </a:ext>
              </a:extLst>
            </p:cNvPr>
            <p:cNvSpPr txBox="1"/>
            <p:nvPr/>
          </p:nvSpPr>
          <p:spPr>
            <a:xfrm>
              <a:off x="5327179" y="6296844"/>
              <a:ext cx="373380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lang="en-US" sz="1800" spc="-25" dirty="0">
                  <a:latin typeface="Calibri"/>
                  <a:cs typeface="Calibri"/>
                </a:rPr>
                <a:t>255</a:t>
              </a:r>
              <a:endParaRPr lang="en-US" sz="1800" dirty="0">
                <a:latin typeface="Calibri"/>
                <a:cs typeface="Calibri"/>
              </a:endParaRPr>
            </a:p>
          </p:txBody>
        </p:sp>
      </p:grpSp>
      <p:sp>
        <p:nvSpPr>
          <p:cNvPr id="15" name="Arrow: U-Turn 14">
            <a:extLst>
              <a:ext uri="{FF2B5EF4-FFF2-40B4-BE49-F238E27FC236}">
                <a16:creationId xmlns:a16="http://schemas.microsoft.com/office/drawing/2014/main" id="{8CD85BDC-06ED-3486-0105-620DFDA17801}"/>
              </a:ext>
            </a:extLst>
          </p:cNvPr>
          <p:cNvSpPr/>
          <p:nvPr/>
        </p:nvSpPr>
        <p:spPr>
          <a:xfrm>
            <a:off x="4724400" y="838200"/>
            <a:ext cx="2286000" cy="381000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ABF9DB-9CF5-C582-5B0D-571C5FDB1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9000" y="798164"/>
            <a:ext cx="3166925" cy="276999"/>
          </a:xfrm>
        </p:spPr>
        <p:txBody>
          <a:bodyPr/>
          <a:lstStyle/>
          <a:p>
            <a:r>
              <a:rPr lang="en-US" dirty="0"/>
              <a:t>Connected component labeling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3F10F610-7294-0D57-30D8-743DB951AA1E}"/>
              </a:ext>
            </a:extLst>
          </p:cNvPr>
          <p:cNvSpPr txBox="1">
            <a:spLocks/>
          </p:cNvSpPr>
          <p:nvPr/>
        </p:nvSpPr>
        <p:spPr>
          <a:xfrm>
            <a:off x="8662660" y="1430027"/>
            <a:ext cx="3300740" cy="48013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1800" b="0" i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Open image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cs typeface="Dreaming Outloud Pro" panose="03050502040302030504" pitchFamily="66" charset="77"/>
              </a:rPr>
              <a:t>image16_nuclei-low-contrast-binary_watershed</a:t>
            </a:r>
          </a:p>
          <a:p>
            <a:endParaRPr 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  <a:cs typeface="Dreaming Outloud Pro" panose="03050502040302030504" pitchFamily="66" charset="77"/>
            </a:endParaRPr>
          </a:p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cs typeface="Dreaming Outloud Pro" panose="03050502040302030504" pitchFamily="66" charset="77"/>
              </a:rPr>
              <a:t>Duplicate: shift + D</a:t>
            </a:r>
          </a:p>
          <a:p>
            <a:endParaRPr 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  <a:cs typeface="Dreaming Outloud Pro" panose="03050502040302030504" pitchFamily="66" charset="77"/>
            </a:endParaRPr>
          </a:p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cs typeface="Dreaming Outloud Pro" panose="03050502040302030504" pitchFamily="66" charset="77"/>
              </a:rPr>
              <a:t>Plugins › </a:t>
            </a:r>
            <a:r>
              <a:rPr lang="en-US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cs typeface="Dreaming Outloud Pro" panose="03050502040302030504" pitchFamily="66" charset="77"/>
              </a:rPr>
              <a:t>MorphoLibJ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cs typeface="Dreaming Outloud Pro" panose="03050502040302030504" pitchFamily="66" charset="77"/>
              </a:rPr>
              <a:t> › Binary Images › Connected Components Labeling</a:t>
            </a:r>
          </a:p>
          <a:p>
            <a:endParaRPr lang="en-US" sz="1600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Learn more about </a:t>
            </a:r>
            <a:r>
              <a:rPr lang="en-US" sz="2000" dirty="0" err="1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MopholibJ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here: </a:t>
            </a:r>
            <a:r>
              <a:rPr lang="en-US" sz="2000" dirty="0">
                <a:solidFill>
                  <a:srgbClr val="00B05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https://imagej.net/plugins/morpholibj</a:t>
            </a:r>
            <a:endParaRPr lang="en-US" sz="2000" dirty="0">
              <a:solidFill>
                <a:srgbClr val="00B050"/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endParaRPr lang="en-US" sz="2000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endParaRPr lang="en-US" sz="2000" i="1" dirty="0">
              <a:solidFill>
                <a:schemeClr val="accent1">
                  <a:lumMod val="60000"/>
                  <a:lumOff val="40000"/>
                </a:schemeClr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endParaRPr lang="en-US" sz="1600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591AE1-1C95-34BD-B953-5801CC3BF1C0}"/>
              </a:ext>
            </a:extLst>
          </p:cNvPr>
          <p:cNvSpPr txBox="1"/>
          <p:nvPr/>
        </p:nvSpPr>
        <p:spPr>
          <a:xfrm>
            <a:off x="3105988" y="417602"/>
            <a:ext cx="2629094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Binary Segmentation</a:t>
            </a:r>
          </a:p>
        </p:txBody>
      </p:sp>
      <p:pic>
        <p:nvPicPr>
          <p:cNvPr id="12" name="Graphic 11" descr="Gymnast: Floor routine outline">
            <a:extLst>
              <a:ext uri="{FF2B5EF4-FFF2-40B4-BE49-F238E27FC236}">
                <a16:creationId xmlns:a16="http://schemas.microsoft.com/office/drawing/2014/main" id="{A61D8B65-F3CD-6A9E-93EF-738465C4C5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77016" y="5427973"/>
            <a:ext cx="1112355" cy="111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229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ROIs</a:t>
            </a:r>
            <a:r>
              <a:rPr lang="en-US" spc="-2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and</a:t>
            </a:r>
            <a:r>
              <a:rPr lang="en-US" spc="-19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particle</a:t>
            </a:r>
            <a:r>
              <a:rPr lang="en-US" spc="-18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pc="-2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analysis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25244"/>
            <a:ext cx="10097135" cy="1421543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1205865">
              <a:lnSpc>
                <a:spcPts val="1889"/>
              </a:lnSpc>
              <a:spcBef>
                <a:spcPts val="385"/>
              </a:spcBef>
            </a:pP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Manual</a:t>
            </a:r>
            <a:r>
              <a:rPr lang="en-US" sz="2000" spc="-3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selections</a:t>
            </a:r>
            <a:r>
              <a:rPr lang="en-US" sz="2000" spc="-2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(=ROIs)</a:t>
            </a:r>
            <a:r>
              <a:rPr lang="en-US" sz="20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are</a:t>
            </a:r>
            <a:r>
              <a:rPr lang="en-US" sz="20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</a:t>
            </a:r>
            <a:r>
              <a:rPr lang="en-US" sz="20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(slow</a:t>
            </a:r>
            <a:r>
              <a:rPr lang="en-US" sz="2000" spc="-1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and</a:t>
            </a:r>
            <a:r>
              <a:rPr lang="en-US" sz="20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biased)</a:t>
            </a:r>
            <a:r>
              <a:rPr lang="en-US" sz="2000" spc="-1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way</a:t>
            </a:r>
            <a:r>
              <a:rPr lang="en-US" sz="20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to</a:t>
            </a:r>
            <a:r>
              <a:rPr lang="en-US" sz="20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confine</a:t>
            </a:r>
            <a:r>
              <a:rPr lang="en-US" sz="20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the</a:t>
            </a:r>
            <a:r>
              <a:rPr lang="en-US" sz="20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measurements</a:t>
            </a:r>
            <a:r>
              <a:rPr lang="en-US" sz="2000" spc="-1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spc="-2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to </a:t>
            </a:r>
            <a:r>
              <a:rPr lang="en-US" sz="20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organelles/compartments</a:t>
            </a:r>
            <a:endParaRPr lang="en-US" sz="2000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pPr marL="12700">
              <a:lnSpc>
                <a:spcPts val="2030"/>
              </a:lnSpc>
              <a:spcBef>
                <a:spcPts val="815"/>
              </a:spcBef>
            </a:pP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In</a:t>
            </a:r>
            <a:r>
              <a:rPr lang="en-US" sz="2000" spc="-3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ImageJ/FIJI</a:t>
            </a:r>
            <a:r>
              <a:rPr lang="en-US" sz="2000" spc="-1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“</a:t>
            </a:r>
            <a:r>
              <a:rPr lang="en-US" sz="2000" b="1" u="heavy" dirty="0">
                <a:uFill>
                  <a:solidFill>
                    <a:srgbClr val="000000"/>
                  </a:solidFill>
                </a:u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particle</a:t>
            </a:r>
            <a:r>
              <a:rPr lang="en-US" sz="2000" b="1" u="heavy" spc="-15" dirty="0">
                <a:uFill>
                  <a:solidFill>
                    <a:srgbClr val="000000"/>
                  </a:solidFill>
                </a:u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b="1" u="heavy" dirty="0">
                <a:uFill>
                  <a:solidFill>
                    <a:srgbClr val="000000"/>
                  </a:solidFill>
                </a:u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analysis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”</a:t>
            </a:r>
            <a:r>
              <a:rPr lang="en-US" sz="2000" spc="-1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is</a:t>
            </a:r>
            <a:r>
              <a:rPr lang="en-US" sz="2000" spc="-2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</a:t>
            </a:r>
            <a:r>
              <a:rPr lang="en-US" sz="2000" spc="-2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technique</a:t>
            </a:r>
            <a:r>
              <a:rPr lang="en-US" sz="2000" spc="-3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to</a:t>
            </a:r>
            <a:r>
              <a:rPr lang="en-US" sz="2000" spc="-1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group</a:t>
            </a:r>
            <a:r>
              <a:rPr lang="en-US" sz="2000" spc="-2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adjacent</a:t>
            </a:r>
            <a:r>
              <a:rPr lang="en-US" sz="2000" spc="-4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pixels</a:t>
            </a:r>
            <a:r>
              <a:rPr lang="en-US" sz="2000" spc="-2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in</a:t>
            </a:r>
            <a:r>
              <a:rPr lang="en-US" sz="2000" spc="-1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individual</a:t>
            </a:r>
            <a:r>
              <a:rPr lang="en-US" sz="2000" spc="-3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ROIs</a:t>
            </a:r>
            <a:r>
              <a:rPr lang="en-US" sz="2000" spc="-1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that</a:t>
            </a:r>
            <a:r>
              <a:rPr lang="en-US" sz="2000" spc="-2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can</a:t>
            </a:r>
            <a:r>
              <a:rPr lang="en-US" sz="2000" spc="-1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then</a:t>
            </a:r>
            <a:r>
              <a:rPr lang="en-US" sz="2000" spc="-2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measured</a:t>
            </a:r>
            <a:r>
              <a:rPr lang="en-US" sz="2000" spc="-2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automatically</a:t>
            </a:r>
            <a:r>
              <a:rPr lang="en-US" sz="2000" spc="-2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as</a:t>
            </a:r>
            <a:r>
              <a:rPr lang="en-US" sz="2000" spc="-1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individual</a:t>
            </a:r>
            <a:r>
              <a:rPr lang="en-US" sz="2000" spc="-2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“objects”</a:t>
            </a:r>
            <a:r>
              <a:rPr lang="en-US" sz="2000" spc="-2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(connected</a:t>
            </a:r>
            <a:r>
              <a:rPr lang="en-US" sz="2000" spc="-2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component</a:t>
            </a:r>
            <a:r>
              <a:rPr lang="en-US" sz="2000" spc="-2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analysis)</a:t>
            </a:r>
            <a:endParaRPr lang="en-US" sz="2000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  <p:pic>
        <p:nvPicPr>
          <p:cNvPr id="4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16757" y="3118719"/>
            <a:ext cx="2544176" cy="3374283"/>
          </a:xfrm>
          <a:prstGeom prst="rect">
            <a:avLst/>
          </a:prstGeom>
        </p:spPr>
      </p:pic>
      <p:pic>
        <p:nvPicPr>
          <p:cNvPr id="5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88914" y="3198573"/>
            <a:ext cx="2974086" cy="329442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Analyze</a:t>
            </a:r>
            <a:r>
              <a:rPr lang="en-US" spc="15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pc="-1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particles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6939" y="1828292"/>
            <a:ext cx="6703061" cy="50270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6" indent="-342900">
              <a:lnSpc>
                <a:spcPct val="100000"/>
              </a:lnSpc>
              <a:spcBef>
                <a:spcPts val="100"/>
              </a:spcBef>
              <a:buFont typeface="+mj-lt"/>
              <a:buAutoNum type="arabicPeriod"/>
              <a:tabLst>
                <a:tab pos="240029" algn="l"/>
              </a:tabLst>
            </a:pPr>
            <a:r>
              <a:rPr lang="en-US" sz="2000" dirty="0">
                <a:solidFill>
                  <a:srgbClr val="40404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Open</a:t>
            </a:r>
            <a:r>
              <a:rPr lang="en-US" sz="2000" spc="10" dirty="0">
                <a:solidFill>
                  <a:srgbClr val="40404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image</a:t>
            </a:r>
            <a:r>
              <a:rPr lang="en-US" sz="2000" spc="35" dirty="0">
                <a:solidFill>
                  <a:srgbClr val="40404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spc="-1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cs typeface="Dreaming Outloud Pro" panose="03050502040302030504" pitchFamily="66" charset="77"/>
              </a:rPr>
              <a:t>Image5-nuclei-high-contrast</a:t>
            </a:r>
          </a:p>
          <a:p>
            <a:pPr marL="354966" indent="-342900">
              <a:lnSpc>
                <a:spcPct val="100000"/>
              </a:lnSpc>
              <a:spcBef>
                <a:spcPts val="100"/>
              </a:spcBef>
              <a:buFont typeface="+mj-lt"/>
              <a:buAutoNum type="arabicPeriod"/>
              <a:tabLst>
                <a:tab pos="240029" algn="l"/>
              </a:tabLst>
            </a:pPr>
            <a:r>
              <a:rPr lang="en-US" sz="2000" spc="-10" dirty="0" err="1">
                <a:solidFill>
                  <a:schemeClr val="tx1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Dublicate</a:t>
            </a:r>
            <a:r>
              <a:rPr lang="en-US" sz="2000" spc="-10" dirty="0">
                <a:solidFill>
                  <a:schemeClr val="tx1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image </a:t>
            </a:r>
            <a:r>
              <a:rPr lang="en-US" sz="2000" spc="-1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cs typeface="Dreaming Outloud Pro" panose="03050502040302030504" pitchFamily="66" charset="77"/>
              </a:rPr>
              <a:t>shift + D</a:t>
            </a:r>
            <a:endParaRPr lang="en-US" sz="2000" dirty="0">
              <a:solidFill>
                <a:schemeClr val="accent1">
                  <a:lumMod val="60000"/>
                  <a:lumOff val="40000"/>
                </a:schemeClr>
              </a:solidFill>
              <a:latin typeface="+mj-lt"/>
              <a:cs typeface="Dreaming Outloud Pro" panose="03050502040302030504" pitchFamily="66" charset="77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04040"/>
              </a:buClr>
              <a:buFont typeface="Arial"/>
              <a:buAutoNum type="arabicPeriod"/>
            </a:pPr>
            <a:endParaRPr lang="en-US" sz="2000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pPr marL="239395" indent="-227329">
              <a:lnSpc>
                <a:spcPct val="100000"/>
              </a:lnSpc>
              <a:buAutoNum type="arabicPeriod"/>
              <a:tabLst>
                <a:tab pos="240029" algn="l"/>
              </a:tabLst>
            </a:pPr>
            <a:r>
              <a:rPr lang="en-US" sz="2000" dirty="0">
                <a:solidFill>
                  <a:srgbClr val="40404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Set</a:t>
            </a:r>
            <a:r>
              <a:rPr lang="en-US" sz="2000" spc="-15" dirty="0">
                <a:solidFill>
                  <a:srgbClr val="40404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the</a:t>
            </a:r>
            <a:r>
              <a:rPr lang="en-US" sz="2000" spc="-15" dirty="0">
                <a:solidFill>
                  <a:srgbClr val="40404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following</a:t>
            </a:r>
            <a:r>
              <a:rPr lang="en-US" sz="2000" spc="-30" dirty="0">
                <a:solidFill>
                  <a:srgbClr val="40404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spc="-10" dirty="0">
                <a:solidFill>
                  <a:srgbClr val="40404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measurements:</a:t>
            </a:r>
          </a:p>
          <a:p>
            <a:pPr marL="239395" indent="-227329">
              <a:lnSpc>
                <a:spcPct val="100000"/>
              </a:lnSpc>
              <a:buAutoNum type="arabicPeriod"/>
              <a:tabLst>
                <a:tab pos="240029" algn="l"/>
              </a:tabLst>
            </a:pPr>
            <a:endParaRPr lang="en-US" sz="2000" spc="-10" dirty="0">
              <a:solidFill>
                <a:srgbClr val="404040"/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pPr marL="239395" indent="-227329">
              <a:lnSpc>
                <a:spcPct val="100000"/>
              </a:lnSpc>
              <a:buAutoNum type="arabicPeriod"/>
              <a:tabLst>
                <a:tab pos="240029" algn="l"/>
              </a:tabLst>
            </a:pPr>
            <a:endParaRPr lang="en-US" sz="2000" spc="-10" dirty="0">
              <a:solidFill>
                <a:srgbClr val="404040"/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pPr marL="239395" indent="-227329">
              <a:lnSpc>
                <a:spcPct val="100000"/>
              </a:lnSpc>
              <a:buAutoNum type="arabicPeriod"/>
              <a:tabLst>
                <a:tab pos="240029" algn="l"/>
              </a:tabLst>
            </a:pPr>
            <a:endParaRPr lang="en-US" sz="2000" spc="-10" dirty="0">
              <a:solidFill>
                <a:srgbClr val="404040"/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pPr marL="239395" indent="-227329">
              <a:lnSpc>
                <a:spcPct val="100000"/>
              </a:lnSpc>
              <a:buAutoNum type="arabicPeriod"/>
              <a:tabLst>
                <a:tab pos="240029" algn="l"/>
              </a:tabLst>
            </a:pPr>
            <a:endParaRPr lang="en-US" sz="2000" spc="-10" dirty="0">
              <a:solidFill>
                <a:srgbClr val="404040"/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pPr marL="239395" indent="-227329">
              <a:lnSpc>
                <a:spcPct val="100000"/>
              </a:lnSpc>
              <a:buAutoNum type="arabicPeriod"/>
              <a:tabLst>
                <a:tab pos="240029" algn="l"/>
              </a:tabLst>
            </a:pPr>
            <a:endParaRPr lang="en-US" sz="2000" spc="-10" dirty="0">
              <a:solidFill>
                <a:srgbClr val="404040"/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pPr marL="239395" indent="-227329">
              <a:lnSpc>
                <a:spcPct val="100000"/>
              </a:lnSpc>
              <a:buAutoNum type="arabicPeriod"/>
              <a:tabLst>
                <a:tab pos="240029" algn="l"/>
              </a:tabLst>
            </a:pPr>
            <a:endParaRPr lang="en-US" sz="2000" spc="-10" dirty="0">
              <a:solidFill>
                <a:srgbClr val="404040"/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pPr marL="239395" indent="-227329">
              <a:lnSpc>
                <a:spcPct val="100000"/>
              </a:lnSpc>
              <a:buAutoNum type="arabicPeriod"/>
              <a:tabLst>
                <a:tab pos="240029" algn="l"/>
              </a:tabLst>
            </a:pPr>
            <a:endParaRPr lang="en-US" sz="2000" spc="-10" dirty="0">
              <a:solidFill>
                <a:srgbClr val="404040"/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pPr marL="239395" indent="-227329">
              <a:lnSpc>
                <a:spcPct val="100000"/>
              </a:lnSpc>
              <a:buAutoNum type="arabicPeriod"/>
              <a:tabLst>
                <a:tab pos="240029" algn="l"/>
              </a:tabLst>
            </a:pPr>
            <a:r>
              <a:rPr lang="en-US" sz="2000" dirty="0">
                <a:solidFill>
                  <a:srgbClr val="40404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Select</a:t>
            </a:r>
            <a:r>
              <a:rPr lang="en-US" sz="2000" spc="-5" dirty="0">
                <a:solidFill>
                  <a:srgbClr val="40404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your</a:t>
            </a:r>
            <a:r>
              <a:rPr lang="en-US" sz="2000" spc="-10" dirty="0">
                <a:solidFill>
                  <a:srgbClr val="40404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 err="1">
                <a:solidFill>
                  <a:srgbClr val="40404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favourite</a:t>
            </a:r>
            <a:r>
              <a:rPr lang="en-US" sz="2000" dirty="0">
                <a:solidFill>
                  <a:srgbClr val="40404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spc="-10" dirty="0">
                <a:solidFill>
                  <a:srgbClr val="40404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threshold </a:t>
            </a:r>
            <a:r>
              <a:rPr lang="en-US" sz="2000" spc="-8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Image</a:t>
            </a:r>
            <a:r>
              <a:rPr lang="en-US" sz="2000" spc="-85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›</a:t>
            </a:r>
            <a:r>
              <a:rPr lang="en-US" sz="2000" spc="-85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 </a:t>
            </a:r>
            <a:r>
              <a:rPr lang="en-US" sz="2000" spc="-65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Adjust</a:t>
            </a:r>
            <a:r>
              <a:rPr lang="en-US" sz="2000" spc="-7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›</a:t>
            </a:r>
            <a:r>
              <a:rPr lang="en-US" sz="2000" spc="28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 </a:t>
            </a:r>
            <a:r>
              <a:rPr lang="en-US" sz="2000" spc="-7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Threshold...</a:t>
            </a:r>
            <a:endParaRPr lang="en-US" sz="2000" spc="-70" dirty="0">
              <a:latin typeface="+mj-lt"/>
              <a:cs typeface="Dreaming Outloud Pro" panose="03050502040302030504" pitchFamily="66" charset="77"/>
            </a:endParaRPr>
          </a:p>
          <a:p>
            <a:pPr marL="239395" indent="-227329">
              <a:lnSpc>
                <a:spcPct val="100000"/>
              </a:lnSpc>
              <a:buAutoNum type="arabicPeriod"/>
              <a:tabLst>
                <a:tab pos="240029" algn="l"/>
              </a:tabLst>
            </a:pPr>
            <a:endParaRPr lang="en-US" sz="2000" i="1" spc="-70" dirty="0">
              <a:solidFill>
                <a:srgbClr val="404040"/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pPr marL="239395" indent="-227329">
              <a:lnSpc>
                <a:spcPct val="100000"/>
              </a:lnSpc>
              <a:buAutoNum type="arabicPeriod"/>
              <a:tabLst>
                <a:tab pos="240029" algn="l"/>
              </a:tabLst>
            </a:pPr>
            <a:r>
              <a:rPr lang="en-US" sz="2000" dirty="0">
                <a:solidFill>
                  <a:srgbClr val="40404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Analyze</a:t>
            </a:r>
            <a:r>
              <a:rPr lang="en-US" sz="2000" spc="-20" dirty="0">
                <a:solidFill>
                  <a:srgbClr val="40404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spc="-10" dirty="0">
                <a:solidFill>
                  <a:srgbClr val="40404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particles</a:t>
            </a:r>
            <a:r>
              <a:rPr lang="en-US" sz="2000" dirty="0">
                <a:solidFill>
                  <a:srgbClr val="40404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	</a:t>
            </a:r>
            <a:r>
              <a:rPr lang="en-US" sz="2000" spc="-105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Analyze</a:t>
            </a:r>
            <a:r>
              <a:rPr lang="en-US" sz="2000" spc="-55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›</a:t>
            </a:r>
            <a:r>
              <a:rPr lang="en-US" sz="2000" spc="-75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 </a:t>
            </a:r>
            <a:r>
              <a:rPr lang="en-US" sz="2000" spc="-105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Analyze</a:t>
            </a:r>
            <a:r>
              <a:rPr lang="en-US" sz="2000" spc="-60" dirty="0">
                <a:solidFill>
                  <a:srgbClr val="8FAADC"/>
                </a:solidFill>
                <a:latin typeface="+mj-lt"/>
                <a:cs typeface="Dreaming Outloud Pro" panose="03050502040302030504" pitchFamily="66" charset="77"/>
              </a:rPr>
              <a:t> Particles...</a:t>
            </a:r>
            <a:endParaRPr lang="en-US" sz="2000" dirty="0">
              <a:latin typeface="+mj-lt"/>
              <a:cs typeface="Dreaming Outloud Pro" panose="03050502040302030504" pitchFamily="66" charset="77"/>
            </a:endParaRPr>
          </a:p>
          <a:p>
            <a:pPr marL="469900">
              <a:spcBef>
                <a:spcPts val="305"/>
              </a:spcBef>
              <a:tabLst>
                <a:tab pos="697865" algn="l"/>
                <a:tab pos="698500" algn="l"/>
              </a:tabLst>
            </a:pPr>
            <a:endParaRPr lang="en-US" sz="2000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pPr marL="469900">
              <a:spcBef>
                <a:spcPts val="305"/>
              </a:spcBef>
              <a:tabLst>
                <a:tab pos="697865" algn="l"/>
                <a:tab pos="698500" algn="l"/>
              </a:tabLst>
            </a:pPr>
            <a:endParaRPr lang="en-US" sz="2000" spc="-10" dirty="0">
              <a:solidFill>
                <a:srgbClr val="404040"/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04970" y="3429000"/>
            <a:ext cx="2884718" cy="31893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9ABCB0B-B88D-8DE9-F70D-302C8E001B40}"/>
              </a:ext>
            </a:extLst>
          </p:cNvPr>
          <p:cNvSpPr txBox="1"/>
          <p:nvPr/>
        </p:nvSpPr>
        <p:spPr>
          <a:xfrm>
            <a:off x="1219297" y="3071336"/>
            <a:ext cx="6098344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66">
              <a:lnSpc>
                <a:spcPct val="100000"/>
              </a:lnSpc>
              <a:tabLst>
                <a:tab pos="240029" algn="l"/>
              </a:tabLst>
            </a:pP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cs typeface="Dreaming Outloud Pro" panose="03050502040302030504" pitchFamily="66" charset="77"/>
              </a:rPr>
              <a:t>Analyze › Set Measurements...</a:t>
            </a:r>
          </a:p>
          <a:p>
            <a:pPr marL="697865" lvl="1" indent="-227965">
              <a:lnSpc>
                <a:spcPct val="100000"/>
              </a:lnSpc>
              <a:spcBef>
                <a:spcPts val="305"/>
              </a:spcBef>
              <a:buChar char="•"/>
              <a:tabLst>
                <a:tab pos="697865" algn="l"/>
                <a:tab pos="698500" algn="l"/>
              </a:tabLst>
            </a:pPr>
            <a:r>
              <a:rPr lang="en-US" sz="2000" spc="-20" dirty="0">
                <a:solidFill>
                  <a:srgbClr val="40404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Area</a:t>
            </a:r>
            <a:endParaRPr lang="en-US" sz="2000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pPr marL="697865" lvl="1" indent="-227965">
              <a:lnSpc>
                <a:spcPct val="100000"/>
              </a:lnSpc>
              <a:spcBef>
                <a:spcPts val="315"/>
              </a:spcBef>
              <a:buChar char="•"/>
              <a:tabLst>
                <a:tab pos="697865" algn="l"/>
                <a:tab pos="698500" algn="l"/>
              </a:tabLst>
            </a:pPr>
            <a:r>
              <a:rPr lang="en-US" sz="2000" dirty="0">
                <a:solidFill>
                  <a:srgbClr val="40404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Shape</a:t>
            </a:r>
            <a:r>
              <a:rPr lang="en-US" sz="2000" spc="-10" dirty="0">
                <a:solidFill>
                  <a:srgbClr val="40404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descriptors</a:t>
            </a:r>
            <a:endParaRPr lang="en-US" sz="2000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pPr marL="697865" lvl="1" indent="-227965">
              <a:lnSpc>
                <a:spcPct val="100000"/>
              </a:lnSpc>
              <a:spcBef>
                <a:spcPts val="305"/>
              </a:spcBef>
              <a:buChar char="•"/>
              <a:tabLst>
                <a:tab pos="697865" algn="l"/>
                <a:tab pos="698500" algn="l"/>
              </a:tabLst>
            </a:pPr>
            <a:r>
              <a:rPr lang="en-US" sz="2000" dirty="0">
                <a:solidFill>
                  <a:srgbClr val="40404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Mean</a:t>
            </a:r>
            <a:r>
              <a:rPr lang="en-US" sz="2000" spc="-15" dirty="0">
                <a:solidFill>
                  <a:srgbClr val="40404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</a:t>
            </a:r>
            <a:r>
              <a:rPr lang="en-US" sz="2000" dirty="0">
                <a:solidFill>
                  <a:srgbClr val="40404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gray</a:t>
            </a:r>
            <a:r>
              <a:rPr lang="en-US" sz="2000" spc="-10" dirty="0">
                <a:solidFill>
                  <a:srgbClr val="40404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value</a:t>
            </a:r>
          </a:p>
          <a:p>
            <a:pPr marL="697865" lvl="1" indent="-227965">
              <a:lnSpc>
                <a:spcPct val="100000"/>
              </a:lnSpc>
              <a:spcBef>
                <a:spcPts val="305"/>
              </a:spcBef>
              <a:buChar char="•"/>
              <a:tabLst>
                <a:tab pos="697865" algn="l"/>
                <a:tab pos="698500" algn="l"/>
              </a:tabLst>
            </a:pPr>
            <a:r>
              <a:rPr lang="en-US" sz="2000" spc="-10" dirty="0">
                <a:solidFill>
                  <a:srgbClr val="40404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Redirect to other channel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826D5F-D6C2-1FC4-1180-87C25F86C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986" y="349907"/>
            <a:ext cx="3457310" cy="33747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Graphic 3" descr="Gymnast: Floor routine outline">
            <a:extLst>
              <a:ext uri="{FF2B5EF4-FFF2-40B4-BE49-F238E27FC236}">
                <a16:creationId xmlns:a16="http://schemas.microsoft.com/office/drawing/2014/main" id="{0E2593C8-3954-2C4B-6101-7BE12DA2F1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2400" y="381000"/>
            <a:ext cx="1112355" cy="111235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90DC9-703C-734E-E1AA-A816092F2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39" y="610361"/>
            <a:ext cx="6322061" cy="695960"/>
          </a:xfrm>
        </p:spPr>
        <p:txBody>
          <a:bodyPr/>
          <a:lstStyle/>
          <a:p>
            <a:r>
              <a:rPr lang="en-US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Exercise 1 – 3D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7FFB30-126C-523B-3CB0-356B1364D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10200" y="2133600"/>
            <a:ext cx="6096000" cy="3354765"/>
          </a:xfrm>
        </p:spPr>
        <p:txBody>
          <a:bodyPr/>
          <a:lstStyle/>
          <a:p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Open images: 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  <a:cs typeface="Dreaming Outloud Pro" panose="03050502040302030504" pitchFamily="66" charset="77"/>
              </a:rPr>
              <a:t>Image10-Blymphoma_activated_DAPI_pBtkGrey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  <a:cs typeface="Dreaming Outloud Pro" panose="03050502040302030504" pitchFamily="66" charset="77"/>
              </a:rPr>
              <a:t>Image11-Blymphoma_non_activated_DAPI_pBtkGrey</a:t>
            </a:r>
          </a:p>
          <a:p>
            <a:pPr marL="285750" indent="-285750">
              <a:buFontTx/>
              <a:buChar char="-"/>
            </a:pPr>
            <a:endParaRPr lang="en-US" sz="2000" i="1" dirty="0">
              <a:solidFill>
                <a:schemeClr val="tx2">
                  <a:lumMod val="40000"/>
                  <a:lumOff val="60000"/>
                </a:schemeClr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pPr marL="285750" indent="-285750">
              <a:buFontTx/>
              <a:buChar char="-"/>
            </a:pPr>
            <a:endParaRPr lang="en-US" sz="2000" i="1" dirty="0">
              <a:solidFill>
                <a:schemeClr val="tx2">
                  <a:lumMod val="40000"/>
                  <a:lumOff val="60000"/>
                </a:schemeClr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pPr marL="285750" indent="-285750">
              <a:buFontTx/>
              <a:buChar char="-"/>
            </a:pP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B-lymphoma cells activated</a:t>
            </a:r>
          </a:p>
          <a:p>
            <a:pPr marL="285750" indent="-285750">
              <a:buFontTx/>
              <a:buChar char="-"/>
            </a:pP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Activation marker </a:t>
            </a:r>
            <a:r>
              <a:rPr lang="en-US" sz="2000" dirty="0" err="1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pBtk</a:t>
            </a:r>
            <a:r>
              <a:rPr lang="en-US" sz="20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is higher in activated cells</a:t>
            </a:r>
          </a:p>
          <a:p>
            <a:pPr marL="285750" indent="-285750">
              <a:buFontTx/>
              <a:buChar char="-"/>
            </a:pPr>
            <a:endParaRPr lang="en-US" sz="2000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pPr marL="285750" indent="-285750">
              <a:buFontTx/>
              <a:buChar char="-"/>
            </a:pPr>
            <a:endParaRPr lang="en-US" sz="2000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pPr marL="285750" indent="-285750">
              <a:buFontTx/>
              <a:buChar char="-"/>
            </a:pPr>
            <a:endParaRPr lang="en-US" sz="2000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endParaRPr lang="en-US" sz="2000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5929F9-B484-B277-5FDC-84FC9D342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828800"/>
            <a:ext cx="4419600" cy="41918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5B2691-505C-AD5C-E74E-736989D74226}"/>
              </a:ext>
            </a:extLst>
          </p:cNvPr>
          <p:cNvSpPr txBox="1"/>
          <p:nvPr/>
        </p:nvSpPr>
        <p:spPr>
          <a:xfrm>
            <a:off x="9372600" y="6488668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Images Saara </a:t>
            </a:r>
            <a:r>
              <a:rPr lang="en-US" dirty="0" err="1"/>
              <a:t>Hämälistö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7260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90DC9-703C-734E-E1AA-A816092F2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77586"/>
            <a:ext cx="6322061" cy="695960"/>
          </a:xfrm>
        </p:spPr>
        <p:txBody>
          <a:bodyPr/>
          <a:lstStyle/>
          <a:p>
            <a:r>
              <a:rPr lang="en-US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Exercise – 3D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EFD80F-5978-9D09-A0C5-3B5FC9A782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469" y="857845"/>
            <a:ext cx="11275061" cy="5847755"/>
          </a:xfrm>
        </p:spPr>
        <p:txBody>
          <a:bodyPr/>
          <a:lstStyle/>
          <a:p>
            <a:r>
              <a:rPr lang="en-US" sz="19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Examine by using brightness and contrast</a:t>
            </a:r>
          </a:p>
          <a:p>
            <a:endParaRPr lang="en-US" sz="1900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r>
              <a:rPr lang="en-US" sz="19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1. Split channels and duplicate, close blue channel </a:t>
            </a:r>
            <a:r>
              <a:rPr lang="en-US" sz="19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Dreaming Outloud Pro" panose="03050502040302030504" pitchFamily="66" charset="77"/>
              </a:rPr>
              <a:t>Image › Color › Split Channels</a:t>
            </a:r>
          </a:p>
          <a:p>
            <a:endParaRPr lang="en-US" sz="1900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r>
              <a:rPr lang="en-US" sz="19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2. Pre-processing (filters)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Median 3D 5/5/5 </a:t>
            </a:r>
            <a:r>
              <a:rPr lang="en-US" sz="19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Dreaming Outloud Pro" panose="03050502040302030504" pitchFamily="66" charset="77"/>
              </a:rPr>
              <a:t>Process › Filters › Median 3D...</a:t>
            </a:r>
            <a:endParaRPr lang="en-US" sz="1900" dirty="0">
              <a:latin typeface="+mj-lt"/>
              <a:cs typeface="Dreaming Outloud Pro" panose="03050502040302030504" pitchFamily="66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 err="1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Tophat</a:t>
            </a:r>
            <a:r>
              <a:rPr lang="en-US" sz="19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 10 (don’t subtract) </a:t>
            </a:r>
            <a:r>
              <a:rPr lang="en-US" sz="19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Dreaming Outloud Pro" panose="03050502040302030504" pitchFamily="66" charset="77"/>
              </a:rPr>
              <a:t>Process › Filters › Top Hat...</a:t>
            </a:r>
          </a:p>
          <a:p>
            <a:endParaRPr lang="en-US" sz="1900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r>
              <a:rPr lang="en-US" sz="19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3. Detection (Threshold)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Mean, stack histogram  </a:t>
            </a:r>
            <a:r>
              <a:rPr lang="en-US" sz="19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Dreaming Outloud Pro" panose="03050502040302030504" pitchFamily="66" charset="77"/>
              </a:rPr>
              <a:t>Image › Adjust › Threshold...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r>
              <a:rPr lang="en-US" sz="19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4. Post-processing (binary)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Fill holes </a:t>
            </a:r>
            <a:r>
              <a:rPr lang="en-US" sz="19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Dreaming Outloud Pro" panose="03050502040302030504" pitchFamily="66" charset="77"/>
              </a:rPr>
              <a:t>Process › Binary › Fill Holes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r>
              <a:rPr lang="en-US" sz="19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5. Post-processing (</a:t>
            </a:r>
            <a:r>
              <a:rPr lang="en-US" sz="1900" dirty="0" err="1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MorpholibJ</a:t>
            </a:r>
            <a:r>
              <a:rPr lang="en-US" sz="19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Distance transform watershed 3D </a:t>
            </a:r>
            <a:r>
              <a:rPr lang="en-US" sz="19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Dreaming Outloud Pro" panose="03050502040302030504" pitchFamily="66" charset="77"/>
              </a:rPr>
              <a:t>Plugins › </a:t>
            </a:r>
            <a:r>
              <a:rPr lang="en-US" sz="19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Dreaming Outloud Pro" panose="03050502040302030504" pitchFamily="66" charset="77"/>
              </a:rPr>
              <a:t>MorphoLibJ</a:t>
            </a:r>
            <a:r>
              <a:rPr lang="en-US" sz="19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Dreaming Outloud Pro" panose="03050502040302030504" pitchFamily="66" charset="77"/>
              </a:rPr>
              <a:t> › Binary Images › Distance Transform Watershed 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900" dirty="0">
              <a:latin typeface="+mj-lt"/>
              <a:cs typeface="Dreaming Outloud Pro" panose="03050502040302030504" pitchFamily="66" charset="77"/>
            </a:endParaRPr>
          </a:p>
          <a:p>
            <a:r>
              <a:rPr lang="en-US" sz="19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6. ROI management and measurement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Add image in 3D image suite </a:t>
            </a:r>
            <a:r>
              <a:rPr lang="en-US" sz="19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Dreaming Outloud Pro" panose="03050502040302030504" pitchFamily="66" charset="77"/>
              </a:rPr>
              <a:t>Plugins › 3DSuite › 3D 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90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Select original image, Select all - quantify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D7AF94-FA5F-E924-D1B4-DFDF40991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1813166"/>
            <a:ext cx="3733799" cy="323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8330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31257-9AD6-293F-FDA2-40CFD7505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D1A683-2D09-AE4B-05C3-0CCD26576E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17A74E-32E2-BDA8-5CB8-B75DA3E10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04800"/>
            <a:ext cx="10395964" cy="59428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386FA9-80DC-BC83-5A37-CB81C6874C46}"/>
              </a:ext>
            </a:extLst>
          </p:cNvPr>
          <p:cNvSpPr/>
          <p:nvPr/>
        </p:nvSpPr>
        <p:spPr>
          <a:xfrm>
            <a:off x="6324600" y="381000"/>
            <a:ext cx="533400" cy="3276600"/>
          </a:xfrm>
          <a:prstGeom prst="rect">
            <a:avLst/>
          </a:prstGeom>
          <a:noFill/>
          <a:ln w="28575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CC284A-21FF-CCCD-E820-4D66EFFECDC2}"/>
              </a:ext>
            </a:extLst>
          </p:cNvPr>
          <p:cNvSpPr/>
          <p:nvPr/>
        </p:nvSpPr>
        <p:spPr>
          <a:xfrm>
            <a:off x="7848600" y="381000"/>
            <a:ext cx="533400" cy="3276600"/>
          </a:xfrm>
          <a:prstGeom prst="rect">
            <a:avLst/>
          </a:prstGeom>
          <a:noFill/>
          <a:ln w="28575" cap="flat" cmpd="sng" algn="ctr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853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A7ED2-A3A3-E582-1DDD-FAB4D1D5D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2C12128-8C5E-ABC5-02CD-242D583F30E4}"/>
              </a:ext>
            </a:extLst>
          </p:cNvPr>
          <p:cNvSpPr txBox="1"/>
          <p:nvPr/>
        </p:nvSpPr>
        <p:spPr>
          <a:xfrm>
            <a:off x="9067800" y="6453565"/>
            <a:ext cx="3124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BlinkMacSystemFont"/>
              </a:rPr>
              <a:t>(Louie, D. A. P., &amp; Liao, S. 2019)</a:t>
            </a:r>
            <a:endParaRPr lang="en-US" dirty="0"/>
          </a:p>
        </p:txBody>
      </p:sp>
      <p:pic>
        <p:nvPicPr>
          <p:cNvPr id="11" name="Picture 10" descr="A black and white image of a liver&#10;&#10;Description automatically generated">
            <a:extLst>
              <a:ext uri="{FF2B5EF4-FFF2-40B4-BE49-F238E27FC236}">
                <a16:creationId xmlns:a16="http://schemas.microsoft.com/office/drawing/2014/main" id="{CCC096AD-40C0-240B-92D6-2EFF37E43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7662"/>
            <a:ext cx="7106024" cy="43028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8298E1-9094-031E-59C7-B46C03785BC7}"/>
              </a:ext>
            </a:extLst>
          </p:cNvPr>
          <p:cNvSpPr txBox="1"/>
          <p:nvPr/>
        </p:nvSpPr>
        <p:spPr>
          <a:xfrm>
            <a:off x="8153400" y="2182562"/>
            <a:ext cx="38862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82828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Quantitative measurements:</a:t>
            </a:r>
            <a:endParaRPr lang="en-US" sz="2400" b="1" i="0" dirty="0">
              <a:solidFill>
                <a:srgbClr val="282828"/>
              </a:solidFill>
              <a:effectLst/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82828"/>
                </a:solidFill>
                <a:effectLst/>
                <a:latin typeface="Dreaming Outloud Pro" panose="03050502040302030504" pitchFamily="66" charset="77"/>
                <a:cs typeface="Dreaming Outloud Pro" panose="03050502040302030504" pitchFamily="66" charset="77"/>
              </a:rPr>
              <a:t>Total area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82828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Distribution/ Location</a:t>
            </a:r>
          </a:p>
          <a:p>
            <a:endParaRPr lang="en-US" sz="2400" b="0" i="0" dirty="0">
              <a:solidFill>
                <a:srgbClr val="282828"/>
              </a:solidFill>
              <a:effectLst/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endParaRPr lang="en-US" sz="2400" dirty="0">
              <a:solidFill>
                <a:srgbClr val="282828"/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6CCB07-3D10-7DCB-3C53-9498EF595C51}"/>
              </a:ext>
            </a:extLst>
          </p:cNvPr>
          <p:cNvSpPr txBox="1"/>
          <p:nvPr/>
        </p:nvSpPr>
        <p:spPr>
          <a:xfrm>
            <a:off x="2702642" y="6134292"/>
            <a:ext cx="67867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color image → grayscale → binary mask → measurement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5B4EA70-9DA9-A65F-9024-370C632A4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39" y="610361"/>
            <a:ext cx="8735695" cy="695960"/>
          </a:xfrm>
        </p:spPr>
        <p:txBody>
          <a:bodyPr/>
          <a:lstStyle/>
          <a:p>
            <a:r>
              <a:rPr lang="en-US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Image analysis in immunology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3B92E9-2AD8-D215-0A35-A5CDFAE71997}"/>
              </a:ext>
            </a:extLst>
          </p:cNvPr>
          <p:cNvSpPr txBox="1"/>
          <p:nvPr/>
        </p:nvSpPr>
        <p:spPr>
          <a:xfrm>
            <a:off x="902191" y="1246333"/>
            <a:ext cx="610583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82828"/>
                </a:solidFill>
                <a:effectLst/>
                <a:latin typeface="Dreaming Outloud Pro" panose="03050502040302030504" pitchFamily="66" charset="77"/>
                <a:cs typeface="Dreaming Outloud Pro" panose="03050502040302030504" pitchFamily="66" charset="77"/>
              </a:rPr>
              <a:t>Localization of immune cells</a:t>
            </a:r>
          </a:p>
          <a:p>
            <a:r>
              <a:rPr lang="en-US" b="0" i="0" dirty="0">
                <a:solidFill>
                  <a:srgbClr val="282828"/>
                </a:solidFill>
                <a:effectLst/>
                <a:latin typeface="Dreaming Outloud Pro" panose="03050502040302030504" pitchFamily="66" charset="77"/>
                <a:cs typeface="Dreaming Outloud Pro" panose="03050502040302030504" pitchFamily="66" charset="77"/>
              </a:rPr>
              <a:t>Cross section of human </a:t>
            </a:r>
            <a:r>
              <a:rPr lang="en-US" dirty="0">
                <a:solidFill>
                  <a:srgbClr val="282828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l</a:t>
            </a:r>
            <a:r>
              <a:rPr lang="en-US" b="0" i="0" dirty="0">
                <a:solidFill>
                  <a:srgbClr val="282828"/>
                </a:solidFill>
                <a:effectLst/>
                <a:latin typeface="Dreaming Outloud Pro" panose="03050502040302030504" pitchFamily="66" charset="77"/>
                <a:cs typeface="Dreaming Outloud Pro" panose="03050502040302030504" pitchFamily="66" charset="77"/>
              </a:rPr>
              <a:t>ymph node</a:t>
            </a:r>
          </a:p>
        </p:txBody>
      </p:sp>
    </p:spTree>
    <p:extLst>
      <p:ext uri="{BB962C8B-B14F-4D97-AF65-F5344CB8AC3E}">
        <p14:creationId xmlns:p14="http://schemas.microsoft.com/office/powerpoint/2010/main" val="145144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1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E39D-7A4D-34E3-DF12-B2411EEC1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Image analysis in immunology</a:t>
            </a:r>
          </a:p>
        </p:txBody>
      </p:sp>
      <p:pic>
        <p:nvPicPr>
          <p:cNvPr id="5" name="Picture 4" descr="A close-up of a cell&#10;&#10;Description automatically generated">
            <a:extLst>
              <a:ext uri="{FF2B5EF4-FFF2-40B4-BE49-F238E27FC236}">
                <a16:creationId xmlns:a16="http://schemas.microsoft.com/office/drawing/2014/main" id="{5F9C5A1E-25B6-C12A-79F8-349DBFA948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65"/>
          <a:stretch/>
        </p:blipFill>
        <p:spPr>
          <a:xfrm>
            <a:off x="948607" y="1676400"/>
            <a:ext cx="7656083" cy="4343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70D1E2-E75E-5EEC-A61E-93FCC6970A9B}"/>
              </a:ext>
            </a:extLst>
          </p:cNvPr>
          <p:cNvSpPr txBox="1"/>
          <p:nvPr/>
        </p:nvSpPr>
        <p:spPr>
          <a:xfrm>
            <a:off x="10439400" y="6326394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Ilkka </a:t>
            </a:r>
            <a:r>
              <a:rPr lang="en-US" dirty="0" err="1"/>
              <a:t>Paatero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911069-1D8D-0941-5F79-C99A156D4C3C}"/>
              </a:ext>
            </a:extLst>
          </p:cNvPr>
          <p:cNvSpPr txBox="1"/>
          <p:nvPr/>
        </p:nvSpPr>
        <p:spPr>
          <a:xfrm>
            <a:off x="838200" y="1286656"/>
            <a:ext cx="4648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82828"/>
                </a:solidFill>
                <a:effectLst/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Immune cell trafficking in zebrafish tail</a:t>
            </a:r>
          </a:p>
        </p:txBody>
      </p:sp>
    </p:spTree>
    <p:extLst>
      <p:ext uri="{BB962C8B-B14F-4D97-AF65-F5344CB8AC3E}">
        <p14:creationId xmlns:p14="http://schemas.microsoft.com/office/powerpoint/2010/main" val="1707658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B4C56-66E7-4C1F-A796-A573BEC89C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cell&#10;&#10;Description automatically generated">
            <a:extLst>
              <a:ext uri="{FF2B5EF4-FFF2-40B4-BE49-F238E27FC236}">
                <a16:creationId xmlns:a16="http://schemas.microsoft.com/office/drawing/2014/main" id="{013000EC-28B9-0DB3-D37D-FFD91054B1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40"/>
          <a:stretch/>
        </p:blipFill>
        <p:spPr>
          <a:xfrm>
            <a:off x="948607" y="1676400"/>
            <a:ext cx="7656083" cy="43520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4C9718-5B5D-C231-DE25-656739D56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Image analysis in immunology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FC0365-FCB5-3647-AC70-EAB04766D1C9}"/>
              </a:ext>
            </a:extLst>
          </p:cNvPr>
          <p:cNvSpPr txBox="1"/>
          <p:nvPr/>
        </p:nvSpPr>
        <p:spPr>
          <a:xfrm>
            <a:off x="10439400" y="6326394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Ilkka </a:t>
            </a:r>
            <a:r>
              <a:rPr lang="en-US" dirty="0" err="1"/>
              <a:t>Paatero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DB0C4-1EEB-4E32-749F-9EA6BF60D3CA}"/>
              </a:ext>
            </a:extLst>
          </p:cNvPr>
          <p:cNvSpPr txBox="1"/>
          <p:nvPr/>
        </p:nvSpPr>
        <p:spPr>
          <a:xfrm>
            <a:off x="838200" y="1286656"/>
            <a:ext cx="4648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82828"/>
                </a:solidFill>
                <a:effectLst/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Immune cell trafficking in zebrafish tail</a:t>
            </a:r>
          </a:p>
        </p:txBody>
      </p:sp>
    </p:spTree>
    <p:extLst>
      <p:ext uri="{BB962C8B-B14F-4D97-AF65-F5344CB8AC3E}">
        <p14:creationId xmlns:p14="http://schemas.microsoft.com/office/powerpoint/2010/main" val="331668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AD15B-CD52-309F-BB6E-07A145072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892B7946-DB1A-DBBC-C8C5-0AEBF537C2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40"/>
          <a:stretch/>
        </p:blipFill>
        <p:spPr>
          <a:xfrm>
            <a:off x="948607" y="1676400"/>
            <a:ext cx="7656083" cy="43520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1A4A0F-A30C-5928-5C5A-877F9251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Image analysis in immunology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A07351-EA58-C82C-4268-3B35FA06CB7F}"/>
              </a:ext>
            </a:extLst>
          </p:cNvPr>
          <p:cNvSpPr txBox="1"/>
          <p:nvPr/>
        </p:nvSpPr>
        <p:spPr>
          <a:xfrm>
            <a:off x="10439400" y="6326394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Ilkka </a:t>
            </a:r>
            <a:r>
              <a:rPr lang="en-US" dirty="0" err="1"/>
              <a:t>Paatero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C79B6F-09FD-E523-6C41-E8C032CA9265}"/>
              </a:ext>
            </a:extLst>
          </p:cNvPr>
          <p:cNvSpPr txBox="1"/>
          <p:nvPr/>
        </p:nvSpPr>
        <p:spPr>
          <a:xfrm>
            <a:off x="838200" y="1286656"/>
            <a:ext cx="4648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82828"/>
                </a:solidFill>
                <a:effectLst/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Immune cell trafficking in zebrafish tail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BCAF8D-A01E-9E1F-3F5D-83CB48AE7AAC}"/>
              </a:ext>
            </a:extLst>
          </p:cNvPr>
          <p:cNvSpPr txBox="1"/>
          <p:nvPr/>
        </p:nvSpPr>
        <p:spPr>
          <a:xfrm>
            <a:off x="8604690" y="2182562"/>
            <a:ext cx="343491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82828"/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Quantitative measurements:</a:t>
            </a:r>
            <a:endParaRPr lang="en-US" sz="2400" b="1" i="0" dirty="0">
              <a:solidFill>
                <a:srgbClr val="282828"/>
              </a:solidFill>
              <a:effectLst/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Displacement </a:t>
            </a:r>
            <a:r>
              <a:rPr lang="en-US" sz="2400" b="0" dirty="0">
                <a:solidFill>
                  <a:schemeClr val="bg1">
                    <a:lumMod val="75000"/>
                  </a:scheme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how far each cell moved,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Speed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how fast they travel,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Directionality 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how persistent or random their movement is.</a:t>
            </a:r>
          </a:p>
          <a:p>
            <a:endParaRPr lang="en-US" sz="2400" b="0" i="0" dirty="0">
              <a:solidFill>
                <a:srgbClr val="282828"/>
              </a:solidFill>
              <a:effectLst/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endParaRPr lang="en-US" sz="2400" dirty="0">
              <a:solidFill>
                <a:srgbClr val="282828"/>
              </a:solidFill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41904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C4E76-3EE7-03CF-7184-104A50088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Image analysis in immunology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5BAB47-1E08-2A7D-486B-629A16912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77000" y="2068307"/>
            <a:ext cx="4572000" cy="830997"/>
          </a:xfrm>
        </p:spPr>
        <p:txBody>
          <a:bodyPr/>
          <a:lstStyle/>
          <a:p>
            <a:r>
              <a:rPr lang="en-US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B-lymphoma cells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phospho-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Btk</a:t>
            </a:r>
            <a:endParaRPr lang="en-US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Dreaming Outloud Pro" panose="03050502040302030504" pitchFamily="66" charset="77"/>
                <a:cs typeface="Dreaming Outloud Pro" panose="03050502040302030504" pitchFamily="66" charset="77"/>
              </a:rPr>
              <a:t>Nucleus</a:t>
            </a:r>
            <a:endParaRPr lang="en-US" dirty="0">
              <a:latin typeface="Dreaming Outloud Pro" panose="03050502040302030504" pitchFamily="66" charset="77"/>
              <a:cs typeface="Dreaming Outloud Pro" panose="03050502040302030504" pitchFamily="66" charset="77"/>
            </a:endParaRPr>
          </a:p>
        </p:txBody>
      </p:sp>
      <p:pic>
        <p:nvPicPr>
          <p:cNvPr id="5" name="Picture 4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BFD6370E-FE79-A507-214F-3EC0B69416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3" t="16010" r="9375" b="13677"/>
          <a:stretch/>
        </p:blipFill>
        <p:spPr>
          <a:xfrm>
            <a:off x="926637" y="1718771"/>
            <a:ext cx="5334000" cy="45288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9D72F3-3FAC-AC8B-E0BA-F9011D44B644}"/>
              </a:ext>
            </a:extLst>
          </p:cNvPr>
          <p:cNvSpPr txBox="1"/>
          <p:nvPr/>
        </p:nvSpPr>
        <p:spPr>
          <a:xfrm>
            <a:off x="9635428" y="647637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Saara </a:t>
            </a:r>
            <a:r>
              <a:rPr lang="en-US" dirty="0" err="1"/>
              <a:t>Hämälistö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3426BE-E27E-3FB5-4E2B-1798346F63E0}"/>
              </a:ext>
            </a:extLst>
          </p:cNvPr>
          <p:cNvSpPr txBox="1"/>
          <p:nvPr/>
        </p:nvSpPr>
        <p:spPr>
          <a:xfrm>
            <a:off x="911397" y="1154668"/>
            <a:ext cx="6101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Dreaming Outloud Pro" panose="03050502040302030504" pitchFamily="66" charset="77"/>
                <a:cs typeface="Dreaming Outloud Pro" panose="03050502040302030504" pitchFamily="66" charset="77"/>
              </a:rPr>
              <a:t>Protein quantification in immune cells</a:t>
            </a:r>
          </a:p>
        </p:txBody>
      </p:sp>
    </p:spTree>
    <p:extLst>
      <p:ext uri="{BB962C8B-B14F-4D97-AF65-F5344CB8AC3E}">
        <p14:creationId xmlns:p14="http://schemas.microsoft.com/office/powerpoint/2010/main" val="1809768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95c6060d-c47e-49ff-bd70-27dea493f241}" enabled="0" method="" siteId="{95c6060d-c47e-49ff-bd70-27dea493f241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4362</TotalTime>
  <Words>2224</Words>
  <Application>Microsoft Macintosh PowerPoint</Application>
  <PresentationFormat>Widescreen</PresentationFormat>
  <Paragraphs>457</Paragraphs>
  <Slides>46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BlinkMacSystemFont</vt:lpstr>
      <vt:lpstr>Calibri</vt:lpstr>
      <vt:lpstr>Dreaming Outloud Pro</vt:lpstr>
      <vt:lpstr>Office Theme</vt:lpstr>
      <vt:lpstr>WELCOME!</vt:lpstr>
      <vt:lpstr>  Marcela Rivera marcela.rivera@abo.fi  Imaging in immunology course 2025</vt:lpstr>
      <vt:lpstr>Image analysis in immunology</vt:lpstr>
      <vt:lpstr>Image analysis in immunology</vt:lpstr>
      <vt:lpstr>Image analysis in immunology</vt:lpstr>
      <vt:lpstr>Image analysis in immunology</vt:lpstr>
      <vt:lpstr>Image analysis in immunology</vt:lpstr>
      <vt:lpstr>Image analysis in immunology</vt:lpstr>
      <vt:lpstr>Image analysis in immunology</vt:lpstr>
      <vt:lpstr>Contents</vt:lpstr>
      <vt:lpstr>What is Fiji?</vt:lpstr>
      <vt:lpstr>Check settings and install more Fiji Plugins</vt:lpstr>
      <vt:lpstr>Common steps in image analysis</vt:lpstr>
      <vt:lpstr>Image analysis pipelines</vt:lpstr>
      <vt:lpstr>Common steps in image analysis</vt:lpstr>
      <vt:lpstr>What is an image?</vt:lpstr>
      <vt:lpstr>Bit depth</vt:lpstr>
      <vt:lpstr>Image dimensionality</vt:lpstr>
      <vt:lpstr>Image dimensionality</vt:lpstr>
      <vt:lpstr>Let’s start exploring!</vt:lpstr>
      <vt:lpstr>Look up tables (LUTs)</vt:lpstr>
      <vt:lpstr>Channel merging</vt:lpstr>
      <vt:lpstr>N-dimensional images</vt:lpstr>
      <vt:lpstr>Image calibration</vt:lpstr>
      <vt:lpstr>Image calibration</vt:lpstr>
      <vt:lpstr>Common steps in image analysis</vt:lpstr>
      <vt:lpstr>Image filtering</vt:lpstr>
      <vt:lpstr>Linear filter demo</vt:lpstr>
      <vt:lpstr>Noise reduction</vt:lpstr>
      <vt:lpstr>Correct uneven background</vt:lpstr>
      <vt:lpstr>Common steps in image analysis</vt:lpstr>
      <vt:lpstr>Line measurement</vt:lpstr>
      <vt:lpstr>Basic measurements</vt:lpstr>
      <vt:lpstr>Intensity measurements</vt:lpstr>
      <vt:lpstr>Common steps in image analysis</vt:lpstr>
      <vt:lpstr>Segmentation</vt:lpstr>
      <vt:lpstr>Manual thresholding vs. auto-thresholding</vt:lpstr>
      <vt:lpstr>Global / local thresholding</vt:lpstr>
      <vt:lpstr>Segmentation</vt:lpstr>
      <vt:lpstr>Binary operations</vt:lpstr>
      <vt:lpstr>PowerPoint Presentation</vt:lpstr>
      <vt:lpstr>ROIs and particle analysis</vt:lpstr>
      <vt:lpstr>Analyze particles</vt:lpstr>
      <vt:lpstr>Exercise 1 – 3D analysis</vt:lpstr>
      <vt:lpstr>Exercise – 3D analysis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microscopy</dc:title>
  <dc:creator>Joanna Pylvänäinen</dc:creator>
  <cp:lastModifiedBy>Marcela Rivera Pineda</cp:lastModifiedBy>
  <cp:revision>12</cp:revision>
  <cp:lastPrinted>2025-10-27T18:24:54Z</cp:lastPrinted>
  <dcterms:created xsi:type="dcterms:W3CDTF">2022-11-20T14:58:28Z</dcterms:created>
  <dcterms:modified xsi:type="dcterms:W3CDTF">2025-10-28T10:09:44Z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2022-03-03T00:00:00Z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2022-11-20T00:00:00Z</vt:filetime>
  </property>
  <property fmtid="{D5CDD505-2E9C-101B-9397-08002B2CF9AE}" pid="5" name="Producer">
    <vt:lpwstr>Microsoft® PowerPoint® for Microsoft 365</vt:lpwstr>
  </property>
</Properties>
</file>